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96" r:id="rId2"/>
    <p:sldId id="282" r:id="rId3"/>
    <p:sldId id="284" r:id="rId4"/>
    <p:sldId id="256" r:id="rId5"/>
    <p:sldId id="286" r:id="rId6"/>
    <p:sldId id="257" r:id="rId7"/>
    <p:sldId id="258" r:id="rId8"/>
    <p:sldId id="259" r:id="rId9"/>
    <p:sldId id="283" r:id="rId10"/>
    <p:sldId id="263" r:id="rId11"/>
    <p:sldId id="264" r:id="rId12"/>
    <p:sldId id="266" r:id="rId13"/>
    <p:sldId id="267" r:id="rId14"/>
    <p:sldId id="289" r:id="rId15"/>
    <p:sldId id="297" r:id="rId16"/>
    <p:sldId id="299" r:id="rId17"/>
    <p:sldId id="298" r:id="rId18"/>
    <p:sldId id="281" r:id="rId19"/>
  </p:sldIdLst>
  <p:sldSz cx="9144000" cy="6858000" type="screen4x3"/>
  <p:notesSz cx="6870700" cy="96535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7303" cy="482680"/>
          </a:xfrm>
          <a:prstGeom prst="rect">
            <a:avLst/>
          </a:prstGeom>
        </p:spPr>
        <p:txBody>
          <a:bodyPr vert="horz" lIns="90618" tIns="45308" rIns="90618" bIns="45308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1808" y="1"/>
            <a:ext cx="2977303" cy="482680"/>
          </a:xfrm>
          <a:prstGeom prst="rect">
            <a:avLst/>
          </a:prstGeom>
        </p:spPr>
        <p:txBody>
          <a:bodyPr vert="horz" lIns="90618" tIns="45308" rIns="90618" bIns="45308" rtlCol="0"/>
          <a:lstStyle>
            <a:lvl1pPr algn="r">
              <a:defRPr sz="1100"/>
            </a:lvl1pPr>
          </a:lstStyle>
          <a:p>
            <a:fld id="{2D79EF4B-4BBF-4251-A642-DD66C58946AE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169234"/>
            <a:ext cx="2977303" cy="482680"/>
          </a:xfrm>
          <a:prstGeom prst="rect">
            <a:avLst/>
          </a:prstGeom>
        </p:spPr>
        <p:txBody>
          <a:bodyPr vert="horz" lIns="90618" tIns="45308" rIns="90618" bIns="45308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1808" y="9169234"/>
            <a:ext cx="2977303" cy="482680"/>
          </a:xfrm>
          <a:prstGeom prst="rect">
            <a:avLst/>
          </a:prstGeom>
        </p:spPr>
        <p:txBody>
          <a:bodyPr vert="horz" lIns="90618" tIns="45308" rIns="90618" bIns="45308" rtlCol="0" anchor="b"/>
          <a:lstStyle>
            <a:lvl1pPr algn="r">
              <a:defRPr sz="1100"/>
            </a:lvl1pPr>
          </a:lstStyle>
          <a:p>
            <a:fld id="{C438B0C5-E67F-4A5B-8181-30694EC7EC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02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AB552F-B455-4B91-935F-FF9F9234BF00}" type="datetimeFigureOut">
              <a:rPr lang="pt-BR" smtClean="0"/>
              <a:pPr/>
              <a:t>03/11/2014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E6EEEA-74E5-46F6-85E8-6439EFC643D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9790"/>
            <a:ext cx="9144000" cy="104294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O CORPO QUE NÃO </a:t>
            </a:r>
            <a:r>
              <a:rPr lang="pt-BR" dirty="0" smtClean="0">
                <a:solidFill>
                  <a:srgbClr val="FF0000"/>
                </a:solidFill>
              </a:rPr>
              <a:t>VIBRA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-31583" y="5500844"/>
            <a:ext cx="9066904" cy="1330978"/>
          </a:xfrm>
          <a:prstGeom prst="rect">
            <a:avLst/>
          </a:prstGeom>
          <a:solidFill>
            <a:srgbClr val="FFFF00"/>
          </a:solidFill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rgbClr val="0033CC"/>
                </a:solidFill>
              </a:rPr>
              <a:t>É UM ESQUELETO QUE SE ARRASTA</a:t>
            </a:r>
            <a:endParaRPr lang="pt-BR" dirty="0">
              <a:solidFill>
                <a:srgbClr val="0033CC"/>
              </a:solidFill>
            </a:endParaRPr>
          </a:p>
        </p:txBody>
      </p:sp>
      <p:pic>
        <p:nvPicPr>
          <p:cNvPr id="6" name="Imagem 5" descr="cnp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844824"/>
            <a:ext cx="728055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t-B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Corporações:</a:t>
            </a:r>
            <a:r>
              <a:rPr lang="pt-B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agrupamento de pessoas com finalidade comum dos membros. São elas:</a:t>
            </a:r>
          </a:p>
          <a:p>
            <a:pPr algn="just"/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Associações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não têm fim lucrativo, mas </a:t>
            </a:r>
            <a:r>
              <a:rPr lang="pt-BR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tão-somente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religioso, moral, cultural ou recreativo;</a:t>
            </a:r>
          </a:p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 b) Sociedades Civis: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grupos de pessoas que visam o lucro com a atividade da pessoa jurídica formada, por meio de racionalização de serviços técnicos ou de exercício profissional em conjunto com a finalidade lucrativa; ex. cooperativas, sociedade de advogados et..</a:t>
            </a:r>
          </a:p>
          <a:p>
            <a:pPr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Sociedades Comerciais ou empresariais: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como nas sociedades civis, também visam o lucro, mas se diferenciam porque praticam atos de comércio;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PESSOAS JURÍDICAS DE DIREITO PRIVADO COMPREENDEM </a:t>
            </a:r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(ART. 44 CC)</a:t>
            </a:r>
            <a:endParaRPr lang="pt-B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pt-B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E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mpresa individual de responsabilidade limitada (</a:t>
            </a:r>
            <a:r>
              <a:rPr lang="pt-BR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EIRELI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 Art. 980 – A do CC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Constituída por uma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única pesso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titular da totalidade do capital social, devidamente integralizado, que não poderá ser inferior a 100 (cem) vezes o maior salário-mínimo vigente no País. 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 titular não responderá com seus bens pessoais pelas dívidas da empresa. 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PESSOAS JURÍDICAS DE DIREITO PRIVADO COMPREENDEM </a:t>
            </a:r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(ART. 44 CC)</a:t>
            </a:r>
            <a:endParaRPr lang="pt-B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5733256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just">
              <a:buSzPct val="100000"/>
              <a:buFont typeface="Wingdings" pitchFamily="2" charset="2"/>
              <a:buChar char="q"/>
            </a:pP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Universalidade de bens destinados a um determinado fim (moral, assistencial, religioso ou cultural), estipulado por seu fundador, a que a ordem jurídica reconhece como pessoa jurídica;</a:t>
            </a:r>
          </a:p>
          <a:p>
            <a:pPr algn="just">
              <a:buSzPct val="100000"/>
              <a:buFont typeface="Wingdings" pitchFamily="2" charset="2"/>
              <a:buChar char="q"/>
            </a:pPr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100000"/>
              <a:buFont typeface="Wingdings" pitchFamily="2" charset="2"/>
              <a:buChar char="q"/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No caso específico das Fundações, a sua criação passa por </a:t>
            </a:r>
            <a:r>
              <a:rPr lang="pt-BR" sz="3200" b="1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quatro fases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e não apenas duas. </a:t>
            </a:r>
          </a:p>
          <a:p>
            <a:pPr algn="just">
              <a:buSzPct val="100000"/>
              <a:buNone/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rimeira fase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consiste da reserva de bens com indicação dos fins a que se destinam pelo seu titular/fundador, através de escritura pública ou testamento.</a:t>
            </a:r>
          </a:p>
          <a:p>
            <a:pPr algn="just">
              <a:buSzPct val="100000"/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u="sng" dirty="0" smtClean="0">
                <a:latin typeface="Times New Roman" pitchFamily="18" charset="0"/>
                <a:cs typeface="Times New Roman" pitchFamily="18" charset="0"/>
              </a:rPr>
              <a:t>Segunda fase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é a elaboração do seu estatuto social.</a:t>
            </a:r>
          </a:p>
          <a:p>
            <a:pPr algn="just">
              <a:buSzPct val="100000"/>
              <a:buNone/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Terceira fase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é a aprovação do estatuto pelo Ministério Público;</a:t>
            </a:r>
          </a:p>
          <a:p>
            <a:pPr algn="just">
              <a:buSzPct val="100000"/>
              <a:buNone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pt-BR" sz="3200" b="1" u="sng" dirty="0" smtClean="0">
                <a:latin typeface="Times New Roman" pitchFamily="18" charset="0"/>
                <a:cs typeface="Times New Roman" pitchFamily="18" charset="0"/>
              </a:rPr>
              <a:t>Quarta fase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- é a do registro público</a:t>
            </a:r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5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Fundações</a:t>
            </a:r>
            <a:r>
              <a:rPr lang="pt-B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(art. 62)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40560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 São livres a criação, a organização, a estruturação interna e o funcionamento das organizações religiosas, sendo vedado ao poder público negar-lhes reconhecimento ou registro dos atos constitutivos e necessários ao seu funcionamento.  </a:t>
            </a:r>
          </a:p>
          <a:p>
            <a:pPr marL="109728" indent="0" algn="just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100000"/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00FF"/>
                </a:solidFill>
              </a:rPr>
              <a:t>ORGANIZAÇÕES RELIGIOSAS (</a:t>
            </a:r>
            <a:r>
              <a:rPr lang="pt-BR" sz="3200" dirty="0" smtClean="0"/>
              <a:t>Art. 44, § 1</a:t>
            </a:r>
            <a:r>
              <a:rPr lang="pt-BR" sz="3200" u="sng" baseline="30000" dirty="0" smtClean="0"/>
              <a:t>º)</a:t>
            </a:r>
            <a:endParaRPr lang="pt-BR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824536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solidFill>
                  <a:srgbClr val="C00000"/>
                </a:solidFill>
              </a:rPr>
              <a:t>Os partidos políticos serão organizados e funcionarão conforme o disposto em </a:t>
            </a:r>
            <a:r>
              <a:rPr lang="pt-BR" sz="3200" b="1" u="sng" dirty="0" smtClean="0">
                <a:solidFill>
                  <a:srgbClr val="C00000"/>
                </a:solidFill>
              </a:rPr>
              <a:t>lei específica</a:t>
            </a:r>
            <a:r>
              <a:rPr lang="pt-BR" sz="3200" dirty="0" smtClean="0">
                <a:solidFill>
                  <a:srgbClr val="C00000"/>
                </a:solidFill>
              </a:rPr>
              <a:t>. 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Os partidos políticos Art. 44, § </a:t>
            </a:r>
            <a:r>
              <a:rPr lang="pt-BR" sz="3200" dirty="0" err="1" smtClean="0"/>
              <a:t>3</a:t>
            </a:r>
            <a:r>
              <a:rPr lang="pt-BR" sz="3200" u="sng" baseline="30000" dirty="0" err="1" smtClean="0"/>
              <a:t>o</a:t>
            </a:r>
            <a:endParaRPr lang="pt-BR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666523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50. Em caso de abuso da personalidade jurídica, caracterizado pelo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desvio de finalidade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ou pela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confusão patrimonial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pode o juiz decidir, a </a:t>
            </a:r>
            <a:r>
              <a:rPr lang="pt-BR" sz="32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requerimento da parte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ou do </a:t>
            </a:r>
            <a:r>
              <a:rPr lang="pt-BR" sz="32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Ministério Público 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quando lhe couber intervir no processo, que os efeitos de certas e determinadas relações de obrigações </a:t>
            </a:r>
            <a:r>
              <a:rPr lang="pt-BR" sz="32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sejam estendidos aos bens particulares dos administradores ou sócios da pessoa jurídica</a:t>
            </a: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00FF"/>
                </a:solidFill>
              </a:rPr>
              <a:t>DESCONSIDERAÇÃO DA PERSONALIDADE JURÍDICA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68760"/>
            <a:ext cx="8820472" cy="55892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Alguns entes não possuem personalidade jurídica, mas dada a peculiaridade de seu surgimento e sua natureza jurídica o ordenamento jurídico lhes atribui </a:t>
            </a:r>
            <a:r>
              <a:rPr lang="pt-BR" sz="2800" b="1" u="sng" dirty="0" smtClean="0">
                <a:latin typeface="Times New Roman" pitchFamily="18" charset="0"/>
                <a:cs typeface="Times New Roman" pitchFamily="18" charset="0"/>
              </a:rPr>
              <a:t>representação processual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800" b="1" u="sng" dirty="0" smtClean="0">
                <a:latin typeface="Times New Roman" pitchFamily="18" charset="0"/>
                <a:cs typeface="Times New Roman" pitchFamily="18" charset="0"/>
              </a:rPr>
              <a:t>regras de administração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São eles:</a:t>
            </a:r>
          </a:p>
          <a:p>
            <a:pPr algn="just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00FF"/>
              </a:buClr>
              <a:buSzPct val="100000"/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t-BR" sz="32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 massa falida;</a:t>
            </a:r>
          </a:p>
          <a:p>
            <a:pPr algn="just">
              <a:buClr>
                <a:srgbClr val="0000FF"/>
              </a:buClr>
              <a:buSzPct val="100000"/>
              <a:buFont typeface="Wingdings" pitchFamily="2" charset="2"/>
              <a:buChar char="Ø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b) espolio;</a:t>
            </a:r>
          </a:p>
          <a:p>
            <a:pPr algn="just">
              <a:buClr>
                <a:srgbClr val="0000FF"/>
              </a:buClr>
              <a:buSzPct val="100000"/>
              <a:buFont typeface="Wingdings" pitchFamily="2" charset="2"/>
              <a:buChar char="Ø"/>
            </a:pPr>
            <a:r>
              <a:rPr lang="pt-BR" sz="32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c) herança; e</a:t>
            </a:r>
          </a:p>
          <a:p>
            <a:pPr algn="just">
              <a:buClr>
                <a:srgbClr val="0000FF"/>
              </a:buClr>
              <a:buSzPct val="100000"/>
              <a:buFont typeface="Wingdings" pitchFamily="2" charset="2"/>
              <a:buChar char="Ø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d) condomínio.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CC0000"/>
                </a:solidFill>
              </a:rPr>
              <a:t>ENTES DESPERSONALIZADOS</a:t>
            </a:r>
            <a:endParaRPr lang="pt-BR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8772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00000"/>
              <a:buFont typeface="Wingdings" pitchFamily="2" charset="2"/>
              <a:buChar char="q"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 pessoa jurídica pode ser extinta das seguintes maneiras: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a) De maneira convencional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por vontade de seus membros;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b) Extinção legal -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por determinação de lei;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Extinção administrativa -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determinação do poder de policia ou;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d) Extinção judicial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mediante processo de dissolução ou liquidação.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FIM DA PESSOA JURÍDICA</a:t>
            </a:r>
            <a:endParaRPr lang="pt-BR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Por hoje é só pessoal</a:t>
            </a:r>
          </a:p>
          <a:p>
            <a:pPr algn="ctr"/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 Até a próxima</a:t>
            </a:r>
            <a:endParaRPr lang="pt-B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PESSOAS </a:t>
            </a:r>
            <a:r>
              <a:rPr lang="pt-BR" dirty="0" err="1" smtClean="0">
                <a:solidFill>
                  <a:srgbClr val="FF0000"/>
                </a:solidFill>
              </a:rPr>
              <a:t>JURÍDCAS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268760"/>
            <a:ext cx="8892480" cy="55892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São grupos de pessoas (corporação) ou de bens (fundação) dotados de personalidade jurídica própria e constituídos na forma da lei para consecução de fins comuns. </a:t>
            </a:r>
          </a:p>
          <a:p>
            <a:pPr algn="just">
              <a:buSzPct val="100000"/>
              <a:buBlip>
                <a:blip r:embed="rId2"/>
              </a:buBlip>
            </a:pPr>
            <a:endParaRPr lang="pt-BR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100000"/>
              <a:buBlip>
                <a:blip r:embed="rId2"/>
              </a:buBlip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 pessoa jurídica </a:t>
            </a:r>
            <a:r>
              <a:rPr lang="pt-B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têm individualidade própria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patrimônio e responsabilidade independente de seus membros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, pois a lei lhes confere capacidade de serem sujeitos de direitos e deveres na esfera civil.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2799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ClrTx/>
              <a:buSzPct val="100000"/>
              <a:buFont typeface="Wingdings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a) vontade humana criadora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agrupamento de pessoas ou de bens;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Pct val="100000"/>
              <a:buFont typeface="Wingdings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b) observância dos requisitos legais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 ato constitutivo, registro e autorização (se o caso);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Pct val="100000"/>
              <a:buFont typeface="Wingdings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licitude do objeto social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; e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Pct val="100000"/>
              <a:buFont typeface="Wingdings" pitchFamily="2" charset="2"/>
              <a:buChar char="q"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d) finalidade.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u="sng" dirty="0" smtClean="0"/>
              <a:t>Requisitos de formação</a:t>
            </a:r>
            <a:endParaRPr lang="pt-B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980728"/>
            <a:ext cx="8892480" cy="587727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/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Teoria da ficção legal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 pessoa jurídica é uma ficção, uma criação da lei.</a:t>
            </a:r>
          </a:p>
          <a:p>
            <a:pPr algn="just"/>
            <a:r>
              <a:rPr lang="pt-BR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Teoria da equiparação:</a:t>
            </a:r>
            <a:r>
              <a:rPr lang="pt-BR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pessoa jurídica é um patrimônio equiparado, no seu tratamento, às pessoas naturais.</a:t>
            </a:r>
          </a:p>
          <a:p>
            <a:pPr algn="just"/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Teoria da realidade objetiva ou orgânica: 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 pessoa jurídica é uma realidade social que o direito reconhece como organismo físico diverso das pessoas que a constituem.</a:t>
            </a:r>
          </a:p>
          <a:p>
            <a:pPr algn="just"/>
            <a:r>
              <a:rPr lang="pt-BR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Teoria da realidade das instituições jurídicas:</a:t>
            </a:r>
            <a:r>
              <a:rPr lang="pt-BR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personalidade jurídica seria um atributo conferido pelo Estado.</a:t>
            </a:r>
          </a:p>
          <a:p>
            <a:pPr algn="just"/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Teoria da realidade técnica: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 personalidade jurídica seria um atributo conferida pela vontade humana criadora, dada a finalidade social atribuída a nova pessoa.</a:t>
            </a:r>
            <a:endParaRPr lang="pt-BR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u="sng" dirty="0" smtClean="0">
                <a:solidFill>
                  <a:srgbClr val="0000FF"/>
                </a:solidFill>
              </a:rPr>
              <a:t>Natureza jurídica</a:t>
            </a:r>
            <a:endParaRPr lang="pt-BR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824536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Nosso código civil adotou uma teoria hibrida </a:t>
            </a:r>
            <a:r>
              <a:rPr lang="pt-BR" sz="32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entre a realidade objetiva e da realidade técnica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, pois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constitui pela vontade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pt-B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determinada finalidade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e a </a:t>
            </a:r>
            <a:r>
              <a:rPr lang="pt-BR" sz="3200" u="sng" dirty="0" smtClean="0">
                <a:latin typeface="Times New Roman" pitchFamily="18" charset="0"/>
                <a:cs typeface="Times New Roman" pitchFamily="18" charset="0"/>
              </a:rPr>
              <a:t>lei reconhece como organismo distinto de seus membros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. (ART. 50 CC)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33CC"/>
                </a:solidFill>
                <a:effectLst/>
              </a:rPr>
              <a:t>TEORIA ADOTADA PELO NOSSO CÓDIGO CIVIL</a:t>
            </a:r>
            <a:endParaRPr lang="pt-BR" sz="3200" dirty="0"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personalidade jurídica da pessoa jurídica se dá com o registro do seu ato constitutivo no órgão competente;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Antes do efetivo registro a pessoa jurídica </a:t>
            </a:r>
            <a:r>
              <a:rPr lang="pt-BR" sz="3200" u="sng" dirty="0" smtClean="0">
                <a:latin typeface="Times New Roman" pitchFamily="18" charset="0"/>
                <a:cs typeface="Times New Roman" pitchFamily="18" charset="0"/>
              </a:rPr>
              <a:t>existe de fato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, mas não existe de direto;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Não goza das prerrogativas da separação patrimonial que permeia a distinção entre os titulares das obrigações da pessoa jurídica e natural.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INÍCIO DA PERSONALIDADE JURÍDICA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4896544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solidFill>
                  <a:srgbClr val="FF0000"/>
                </a:solidFill>
              </a:rPr>
              <a:t>Decorre de </a:t>
            </a:r>
            <a:r>
              <a:rPr lang="pt-BR" sz="3200" b="1" u="sng" dirty="0" smtClean="0">
                <a:solidFill>
                  <a:srgbClr val="FF0000"/>
                </a:solidFill>
              </a:rPr>
              <a:t>fatos históricos</a:t>
            </a:r>
            <a:r>
              <a:rPr lang="pt-BR" sz="3200" dirty="0" smtClean="0">
                <a:solidFill>
                  <a:srgbClr val="FF0000"/>
                </a:solidFill>
              </a:rPr>
              <a:t>, de criação constitucional, de lei ou de tratados internacionais.</a:t>
            </a:r>
          </a:p>
          <a:p>
            <a:pPr algn="just"/>
            <a:endParaRPr lang="pt-BR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solidFill>
                  <a:srgbClr val="0000FF"/>
                </a:solidFill>
              </a:rPr>
              <a:t>Início da existência legal da pessoa jurídica de </a:t>
            </a:r>
            <a:r>
              <a:rPr lang="pt-BR" sz="3200" u="sng" dirty="0" smtClean="0">
                <a:solidFill>
                  <a:srgbClr val="0000FF"/>
                </a:solidFill>
              </a:rPr>
              <a:t>direito público</a:t>
            </a:r>
            <a:endParaRPr lang="pt-BR" sz="32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Sua constituição passa por duas etapas:</a:t>
            </a:r>
          </a:p>
          <a:p>
            <a:pPr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A primeira fase (ato constitutivo)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manifestação da vontade de criar uma entidade diversa de seus membros. </a:t>
            </a: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1ª fase compreende dois elementos: o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e o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formal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SzPct val="100000"/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Há pessoas jurídicas que necessitam de autorização especial do governo (formal), como as seguradoras, as administradoras de consórcio, faculdades etc.</a:t>
            </a:r>
          </a:p>
          <a:p>
            <a:pPr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2º fase é a do Registro Público</a:t>
            </a:r>
          </a:p>
          <a:p>
            <a:pPr algn="just">
              <a:buSzPct val="100000"/>
              <a:buFont typeface="Wingdings" pitchFamily="2" charset="2"/>
              <a:buChar char="Ø"/>
            </a:pP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Sociedade comercial  </a:t>
            </a:r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Junta Comercial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SzPct val="100000"/>
              <a:buFont typeface="Wingdings" pitchFamily="2" charset="2"/>
              <a:buChar char="Ø"/>
            </a:pP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Outras pessoas jurídicas</a:t>
            </a:r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Cartório de Registro Civil das Pessoas Jurídicas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q"/>
            </a:pP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400" u="sng" dirty="0" smtClean="0">
                <a:latin typeface="Times New Roman" pitchFamily="18" charset="0"/>
                <a:cs typeface="Times New Roman" pitchFamily="18" charset="0"/>
              </a:rPr>
              <a:t>Início da existência legal da pessoa jurídica de direito privado</a:t>
            </a:r>
            <a:endParaRPr lang="pt-BR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CLASSIFICAÇÃO DA PESSOA JURÍDICA (Art. 40 cc)</a:t>
            </a: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m 5" descr="CLASSIFICAÇÃO PESSOA JURIDICA - 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9144000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917</TotalTime>
  <Words>964</Words>
  <Application>Microsoft Office PowerPoint</Application>
  <PresentationFormat>Apresentação na tela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Concurso</vt:lpstr>
      <vt:lpstr>O CORPO QUE NÃO VIBRA</vt:lpstr>
      <vt:lpstr>PESSOAS JURÍDCAS</vt:lpstr>
      <vt:lpstr>Requisitos de formação</vt:lpstr>
      <vt:lpstr>Natureza jurídica</vt:lpstr>
      <vt:lpstr>TEORIA ADOTADA PELO NOSSO CÓDIGO CIVIL</vt:lpstr>
      <vt:lpstr>INÍCIO DA PERSONALIDADE JURÍDICA</vt:lpstr>
      <vt:lpstr>Início da existência legal da pessoa jurídica de direito público</vt:lpstr>
      <vt:lpstr>Início da existência legal da pessoa jurídica de direito privado</vt:lpstr>
      <vt:lpstr>CLASSIFICAÇÃO DA PESSOA JURÍDICA (Art. 40 cc)</vt:lpstr>
      <vt:lpstr>PESSOAS JURÍDICAS DE DIREITO PRIVADO COMPREENDEM (ART. 44 CC)</vt:lpstr>
      <vt:lpstr>PESSOAS JURÍDICAS DE DIREITO PRIVADO COMPREENDEM (ART. 44 CC)</vt:lpstr>
      <vt:lpstr>Fundações (art. 62)</vt:lpstr>
      <vt:lpstr>ORGANIZAÇÕES RELIGIOSAS (Art. 44, § 1º)</vt:lpstr>
      <vt:lpstr>Os partidos políticos Art. 44, § 3o</vt:lpstr>
      <vt:lpstr>DESCONSIDERAÇÃO DA PERSONALIDADE JURÍDICA</vt:lpstr>
      <vt:lpstr>ENTES DESPERSONALIZADOS</vt:lpstr>
      <vt:lpstr>FIM DA PESSOA JURÍDICA</vt:lpstr>
      <vt:lpstr>Apresentação do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Edmilson</cp:lastModifiedBy>
  <cp:revision>138</cp:revision>
  <cp:lastPrinted>2014-11-03T03:39:48Z</cp:lastPrinted>
  <dcterms:created xsi:type="dcterms:W3CDTF">2014-08-24T16:14:46Z</dcterms:created>
  <dcterms:modified xsi:type="dcterms:W3CDTF">2014-11-03T03:40:28Z</dcterms:modified>
</cp:coreProperties>
</file>