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C6B9A-0592-46A7-A30F-8AF361432DA3}" type="datetimeFigureOut">
              <a:rPr lang="pt-BR" smtClean="0"/>
              <a:t>28/09/2014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39D45-C85C-407C-B0FA-3742700D1A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9657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C6B9A-0592-46A7-A30F-8AF361432DA3}" type="datetimeFigureOut">
              <a:rPr lang="pt-BR" smtClean="0"/>
              <a:t>28/09/2014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39D45-C85C-407C-B0FA-3742700D1A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8799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C6B9A-0592-46A7-A30F-8AF361432DA3}" type="datetimeFigureOut">
              <a:rPr lang="pt-BR" smtClean="0"/>
              <a:t>28/09/2014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39D45-C85C-407C-B0FA-3742700D1A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0829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C6B9A-0592-46A7-A30F-8AF361432DA3}" type="datetimeFigureOut">
              <a:rPr lang="pt-BR" smtClean="0"/>
              <a:t>28/09/2014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39D45-C85C-407C-B0FA-3742700D1A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4619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C6B9A-0592-46A7-A30F-8AF361432DA3}" type="datetimeFigureOut">
              <a:rPr lang="pt-BR" smtClean="0"/>
              <a:t>28/09/2014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39D45-C85C-407C-B0FA-3742700D1A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7597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C6B9A-0592-46A7-A30F-8AF361432DA3}" type="datetimeFigureOut">
              <a:rPr lang="pt-BR" smtClean="0"/>
              <a:t>28/09/2014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39D45-C85C-407C-B0FA-3742700D1A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141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C6B9A-0592-46A7-A30F-8AF361432DA3}" type="datetimeFigureOut">
              <a:rPr lang="pt-BR" smtClean="0"/>
              <a:t>28/09/2014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39D45-C85C-407C-B0FA-3742700D1A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4575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C6B9A-0592-46A7-A30F-8AF361432DA3}" type="datetimeFigureOut">
              <a:rPr lang="pt-BR" smtClean="0"/>
              <a:t>28/09/2014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39D45-C85C-407C-B0FA-3742700D1A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2836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C6B9A-0592-46A7-A30F-8AF361432DA3}" type="datetimeFigureOut">
              <a:rPr lang="pt-BR" smtClean="0"/>
              <a:t>28/09/2014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39D45-C85C-407C-B0FA-3742700D1A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1392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C6B9A-0592-46A7-A30F-8AF361432DA3}" type="datetimeFigureOut">
              <a:rPr lang="pt-BR" smtClean="0"/>
              <a:t>28/09/2014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39D45-C85C-407C-B0FA-3742700D1A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8181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C6B9A-0592-46A7-A30F-8AF361432DA3}" type="datetimeFigureOut">
              <a:rPr lang="pt-BR" smtClean="0"/>
              <a:t>28/09/2014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39D45-C85C-407C-B0FA-3742700D1A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1792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EC6B9A-0592-46A7-A30F-8AF361432DA3}" type="datetimeFigureOut">
              <a:rPr lang="pt-BR" smtClean="0"/>
              <a:t>28/09/2014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939D45-C85C-407C-B0FA-3742700D1A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5385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4" y="24942"/>
            <a:ext cx="9115756" cy="683100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39552" y="4449816"/>
            <a:ext cx="7916416" cy="2406129"/>
          </a:xfrm>
        </p:spPr>
        <p:txBody>
          <a:bodyPr>
            <a:noAutofit/>
          </a:bodyPr>
          <a:lstStyle/>
          <a:p>
            <a:r>
              <a:rPr lang="pt-BR" sz="6000" b="1" dirty="0" smtClean="0">
                <a:solidFill>
                  <a:srgbClr val="C00000"/>
                </a:solidFill>
                <a:effectLst/>
              </a:rPr>
              <a:t>FIM DA PERSONALIDADE DA PESSOA NATURAL</a:t>
            </a:r>
            <a:endParaRPr lang="pt-BR" sz="6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34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07504" y="1268760"/>
            <a:ext cx="8784976" cy="5472608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pt-BR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Ausência (curadoria dos bens do ausente): </a:t>
            </a:r>
            <a:r>
              <a:rPr lang="pt-BR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 ou 03 anos, dependendo </a:t>
            </a:r>
            <a:r>
              <a:rPr lang="pt-BR" sz="2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 </a:t>
            </a:r>
            <a:r>
              <a:rPr lang="pt-BR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hipótese (com ou sem representante), </a:t>
            </a:r>
            <a:r>
              <a:rPr lang="pt-BR" sz="2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arrecadando-se </a:t>
            </a:r>
            <a:r>
              <a:rPr lang="pt-BR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 bens que </a:t>
            </a:r>
            <a:r>
              <a:rPr lang="pt-BR" sz="2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serão </a:t>
            </a:r>
            <a:r>
              <a:rPr lang="pt-BR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administrados por um curador. </a:t>
            </a:r>
          </a:p>
          <a:p>
            <a:pPr marL="109728" indent="0" algn="just">
              <a:buNone/>
            </a:pPr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Sucessão Provisória</a:t>
            </a:r>
            <a:r>
              <a:rPr lang="pt-BR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é feita a partilha de forma provisória, </a:t>
            </a:r>
            <a:r>
              <a:rPr lang="pt-BR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aguardando-se </a:t>
            </a:r>
            <a:r>
              <a:rPr lang="pt-BR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anos. </a:t>
            </a:r>
          </a:p>
          <a:p>
            <a:pPr marL="109728" indent="0" algn="just">
              <a:buNone/>
            </a:pP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Sucessão Definitiva: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abertura já se concede a propriedade plena e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declara a morte (presumida) do ausente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Seu cônjuge é reputado viúvo. </a:t>
            </a:r>
          </a:p>
          <a:p>
            <a:pPr algn="just">
              <a:buClr>
                <a:schemeClr val="accent3">
                  <a:lumMod val="50000"/>
                </a:schemeClr>
              </a:buClr>
              <a:buSzPct val="100000"/>
              <a:buFont typeface="Wingdings" panose="05000000000000000000" pitchFamily="2" charset="2"/>
              <a:buChar char="q"/>
            </a:pPr>
            <a:r>
              <a:rPr lang="pt-BR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Aguardam-se mais dez anos. Se o ausente retornar recebe os bens </a:t>
            </a:r>
            <a:r>
              <a:rPr lang="pt-BR" sz="2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existentes </a:t>
            </a:r>
            <a:r>
              <a:rPr lang="pt-BR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estado em que se acharem (ou o preço em seu lugar). </a:t>
            </a:r>
          </a:p>
          <a:p>
            <a:pPr algn="just"/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ítulo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FFFF00"/>
          </a:solidFill>
        </p:spPr>
        <p:txBody>
          <a:bodyPr>
            <a:noAutofit/>
          </a:bodyPr>
          <a:lstStyle/>
          <a:p>
            <a:pPr algn="ctr"/>
            <a:r>
              <a:rPr lang="pt-B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Morte Presumida com Declaração de Ausência (Art. 6°, CC) </a:t>
            </a:r>
          </a:p>
        </p:txBody>
      </p:sp>
    </p:spTree>
    <p:extLst>
      <p:ext uri="{BB962C8B-B14F-4D97-AF65-F5344CB8AC3E}">
        <p14:creationId xmlns:p14="http://schemas.microsoft.com/office/powerpoint/2010/main" val="3328581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pt-BR" sz="4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RESUMO</a:t>
            </a:r>
            <a:endParaRPr lang="pt-BR" sz="4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41" t="39042" r="18806" b="29899"/>
          <a:stretch/>
        </p:blipFill>
        <p:spPr bwMode="auto">
          <a:xfrm>
            <a:off x="261905" y="1916832"/>
            <a:ext cx="8636857" cy="3024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9283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SzPct val="100000"/>
              <a:buBlip>
                <a:blip r:embed="rId2"/>
              </a:buBlip>
            </a:pPr>
            <a:r>
              <a:rPr lang="pt-B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Ocorre nas seguintes situações:</a:t>
            </a:r>
          </a:p>
          <a:p>
            <a:pPr marL="109728" indent="0" algn="just">
              <a:buSzPct val="100000"/>
              <a:buNone/>
            </a:pPr>
            <a:endParaRPr lang="pt-BR" sz="3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SzPct val="100000"/>
              <a:buBlip>
                <a:blip r:embed="rId3"/>
              </a:buBlip>
            </a:pPr>
            <a:r>
              <a:rPr lang="pt-BR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For </a:t>
            </a:r>
            <a:r>
              <a:rPr lang="pt-BR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extremamente provável a morte de quem estava em perigo de </a:t>
            </a:r>
            <a:r>
              <a:rPr lang="pt-BR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vida; </a:t>
            </a:r>
          </a:p>
          <a:p>
            <a:pPr algn="just">
              <a:buSzPct val="100000"/>
              <a:buBlip>
                <a:blip r:embed="rId3"/>
              </a:buBlip>
            </a:pPr>
            <a:endParaRPr lang="pt-BR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SzPct val="100000"/>
              <a:buBlip>
                <a:blip r:embed="rId3"/>
              </a:buBlip>
            </a:pPr>
            <a:r>
              <a:rPr lang="pt-BR" sz="30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Pessoa </a:t>
            </a:r>
            <a:r>
              <a:rPr lang="pt-BR" sz="30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desapareceu em campanha ou feito prisioneiro e não foi </a:t>
            </a:r>
            <a:r>
              <a:rPr lang="pt-BR" sz="30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encontrado </a:t>
            </a:r>
            <a:r>
              <a:rPr lang="pt-BR" sz="30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até dois anos após o término da </a:t>
            </a:r>
            <a:r>
              <a:rPr lang="pt-BR" sz="30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guerra.</a:t>
            </a:r>
            <a:endParaRPr lang="pt-BR" sz="3000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ctr"/>
            <a:r>
              <a:rPr lang="pt-B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Morte presumida </a:t>
            </a:r>
            <a:r>
              <a:rPr lang="pt-BR" u="sng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sem declaração de ausência</a:t>
            </a:r>
            <a:r>
              <a:rPr lang="pt-B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(Art. 7°, CC) 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504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07504" y="1268760"/>
            <a:ext cx="8784976" cy="5256584"/>
          </a:xfrm>
        </p:spPr>
        <p:txBody>
          <a:bodyPr>
            <a:norm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SzPct val="100000"/>
              <a:buBlip>
                <a:blip r:embed="rId2"/>
              </a:buBlip>
            </a:pPr>
            <a:r>
              <a:rPr lang="pt-B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declaração de morte presumida é concedida judicialmente</a:t>
            </a:r>
            <a:r>
              <a:rPr lang="pt-BR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independentemente </a:t>
            </a:r>
            <a:r>
              <a:rPr lang="pt-B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declaração de ausência. </a:t>
            </a:r>
            <a:endParaRPr lang="pt-BR" sz="3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SzPct val="100000"/>
              <a:buBlip>
                <a:blip r:embed="rId2"/>
              </a:buBlip>
            </a:pP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Só 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pode ser 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requerida 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depois de esgotadas as buscas e 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averiguações;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SzPct val="100000"/>
              <a:buBlip>
                <a:blip r:embed="rId2"/>
              </a:buBlip>
            </a:pPr>
            <a:r>
              <a:rPr lang="pt-BR" sz="32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sentença fixara </a:t>
            </a:r>
            <a:r>
              <a:rPr lang="pt-BR" sz="32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data provável do falecimento. Estabelece o art. 88 da Lei </a:t>
            </a:r>
            <a:r>
              <a:rPr lang="pt-BR" sz="32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pt-BR" sz="32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Registros Públicos (Lei n° 6.015/73):</a:t>
            </a:r>
          </a:p>
        </p:txBody>
      </p:sp>
      <p:sp>
        <p:nvSpPr>
          <p:cNvPr id="4" name="Título 2"/>
          <p:cNvSpPr>
            <a:spLocks noGrp="1"/>
          </p:cNvSpPr>
          <p:nvPr>
            <p:ph type="title"/>
          </p:nvPr>
        </p:nvSpPr>
        <p:spPr>
          <a:xfrm>
            <a:off x="2608" y="14988"/>
            <a:ext cx="9141391" cy="114300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ctr"/>
            <a:r>
              <a:rPr lang="pt-B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Morte presumida </a:t>
            </a:r>
            <a:r>
              <a:rPr lang="pt-BR" u="sng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sem declaração de ausência</a:t>
            </a:r>
            <a:r>
              <a:rPr lang="pt-BR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(Art. 7°, CC) 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127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51520" y="1484784"/>
            <a:ext cx="8712968" cy="4536504"/>
          </a:xfrm>
        </p:spPr>
        <p:txBody>
          <a:bodyPr>
            <a:normAutofit/>
          </a:bodyPr>
          <a:lstStyle/>
          <a:p>
            <a:pPr algn="just"/>
            <a:r>
              <a:rPr lang="pt-B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Poderão os juízes togados admitir </a:t>
            </a:r>
            <a:r>
              <a:rPr lang="pt-BR" sz="36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justificação</a:t>
            </a:r>
            <a:r>
              <a:rPr lang="pt-BR" sz="36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o assento de óbito de pessoas desaparecidas em </a:t>
            </a:r>
            <a:r>
              <a:rPr lang="pt-BR" sz="3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naufrágios</a:t>
            </a: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3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incêndio</a:t>
            </a: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3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terremoto</a:t>
            </a: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ou outra qualquer catástrofe, quando estiver </a:t>
            </a:r>
            <a:r>
              <a:rPr lang="pt-BR" sz="3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provada a </a:t>
            </a:r>
            <a:r>
              <a:rPr lang="pt-BR" sz="3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sua </a:t>
            </a:r>
            <a:r>
              <a:rPr lang="pt-BR" sz="3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presença no local</a:t>
            </a: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desastre e </a:t>
            </a:r>
            <a:r>
              <a:rPr lang="pt-BR" sz="3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não for possível</a:t>
            </a: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encontrar o </a:t>
            </a:r>
            <a:r>
              <a:rPr lang="pt-B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cadáver </a:t>
            </a: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exame” 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pt-BR" sz="34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Lei </a:t>
            </a:r>
            <a:r>
              <a:rPr lang="pt-BR" sz="34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n° 6.015/73 - (justificação judicial da morte </a:t>
            </a:r>
          </a:p>
        </p:txBody>
      </p:sp>
    </p:spTree>
    <p:extLst>
      <p:ext uri="{BB962C8B-B14F-4D97-AF65-F5344CB8AC3E}">
        <p14:creationId xmlns:p14="http://schemas.microsoft.com/office/powerpoint/2010/main" val="3674845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4896544"/>
          </a:xfrm>
        </p:spPr>
        <p:txBody>
          <a:bodyPr>
            <a:normAutofit/>
          </a:bodyPr>
          <a:lstStyle/>
          <a:p>
            <a:pPr algn="just"/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 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instituto pelo qual se considera que duas ou mais pessoas </a:t>
            </a:r>
            <a:r>
              <a:rPr lang="pt-BR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morreram simultaneamente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sempre que não se puder averiguar qual delas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pré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-morreu, ou seja, quem morreu em primeiro lugar. </a:t>
            </a:r>
          </a:p>
          <a:p>
            <a:pPr algn="just"/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9114" y="0"/>
            <a:ext cx="9124885" cy="1143000"/>
          </a:xfrm>
          <a:solidFill>
            <a:srgbClr val="FFFF00"/>
          </a:solidFill>
        </p:spPr>
        <p:txBody>
          <a:bodyPr>
            <a:noAutofit/>
          </a:bodyPr>
          <a:lstStyle/>
          <a:p>
            <a:pPr algn="ctr"/>
            <a:r>
              <a:rPr lang="pt-BR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COMORIÊNCIA</a:t>
            </a:r>
            <a:br>
              <a:rPr lang="pt-BR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(Art</a:t>
            </a:r>
            <a:r>
              <a:rPr lang="pt-BR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8º do Código </a:t>
            </a:r>
            <a:r>
              <a:rPr lang="pt-BR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Civil)</a:t>
            </a:r>
            <a:endParaRPr lang="pt-BR" sz="3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407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95536" y="1481328"/>
            <a:ext cx="8291264" cy="4972008"/>
          </a:xfrm>
        </p:spPr>
        <p:txBody>
          <a:bodyPr>
            <a:norm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SzPct val="100000"/>
              <a:buBlip>
                <a:blip r:embed="rId2"/>
              </a:buBlip>
            </a:pPr>
            <a:r>
              <a:rPr lang="pt-BR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Aplica-se o instituto da morte simultânea sempre que houver uma </a:t>
            </a:r>
            <a:r>
              <a:rPr lang="pt-BR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relação </a:t>
            </a:r>
            <a:r>
              <a:rPr lang="pt-BR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sucessão hereditária entre os mortos. </a:t>
            </a:r>
            <a:endParaRPr lang="pt-BR" sz="3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SzPct val="100000"/>
              <a:buBlip>
                <a:blip r:embed="rId2"/>
              </a:buBlip>
            </a:pP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consequência </a:t>
            </a:r>
            <a: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prática da comoriência é que se os comorientes forem 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herdeiros </a:t>
            </a:r>
            <a: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uns dos outros, não haverá transferência de bens e direitos 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entre </a:t>
            </a:r>
            <a: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eles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SzPct val="100000"/>
              <a:buBlip>
                <a:blip r:embed="rId2"/>
              </a:buBlip>
            </a:pPr>
            <a:r>
              <a:rPr lang="pt-BR" sz="30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 </a:t>
            </a:r>
            <a:r>
              <a:rPr lang="pt-BR" sz="30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não sucederá o outro. Abrem-se cadeias sucessórias distintas e </a:t>
            </a:r>
            <a:r>
              <a:rPr lang="pt-BR" sz="30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autônomas</a:t>
            </a:r>
            <a:r>
              <a:rPr lang="pt-BR" sz="30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Título 2"/>
          <p:cNvSpPr>
            <a:spLocks noGrp="1"/>
          </p:cNvSpPr>
          <p:nvPr>
            <p:ph type="title"/>
          </p:nvPr>
        </p:nvSpPr>
        <p:spPr>
          <a:xfrm>
            <a:off x="21062" y="0"/>
            <a:ext cx="9122938" cy="1143000"/>
          </a:xfrm>
          <a:solidFill>
            <a:srgbClr val="FFFF00"/>
          </a:solidFill>
        </p:spPr>
        <p:txBody>
          <a:bodyPr>
            <a:noAutofit/>
          </a:bodyPr>
          <a:lstStyle/>
          <a:p>
            <a:pPr algn="ctr"/>
            <a:r>
              <a:rPr lang="pt-BR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COMORIÊNCIA</a:t>
            </a:r>
            <a:br>
              <a:rPr lang="pt-BR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(Art</a:t>
            </a:r>
            <a:r>
              <a:rPr lang="pt-BR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8º do Código </a:t>
            </a:r>
            <a:r>
              <a:rPr lang="pt-BR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Civil)</a:t>
            </a:r>
            <a:endParaRPr lang="pt-BR" sz="3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361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5400" dirty="0" smtClean="0">
                <a:solidFill>
                  <a:srgbClr val="FF0000"/>
                </a:solidFill>
                <a:latin typeface="Algerian" panose="04020705040A02060702" pitchFamily="82" charset="0"/>
              </a:rPr>
              <a:t>Um corpo que não vibra é um esqueleto que se arrasta</a:t>
            </a:r>
            <a:endParaRPr lang="pt-BR" sz="5400" dirty="0">
              <a:solidFill>
                <a:srgbClr val="FF0000"/>
              </a:solidFill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691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23528" y="1268760"/>
            <a:ext cx="8424936" cy="4824536"/>
          </a:xfrm>
        </p:spPr>
        <p:txBody>
          <a:bodyPr>
            <a:norm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existência da pessoa natural </a:t>
            </a:r>
            <a:r>
              <a:rPr lang="pt-BR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termina com a morte</a:t>
            </a:r>
            <a:r>
              <a:rPr lang="pt-B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(art. 6º , CC</a:t>
            </a:r>
            <a:r>
              <a:rPr lang="pt-BR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pt-BR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32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 a morte, </a:t>
            </a:r>
            <a:r>
              <a:rPr lang="pt-BR" sz="32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desaparecem, como regra, os direitos e as obrigações de natureza </a:t>
            </a:r>
            <a:r>
              <a:rPr lang="pt-BR" sz="3200" u="sng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personalíssima</a:t>
            </a:r>
            <a:r>
              <a:rPr lang="pt-BR" sz="32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pt-BR" sz="32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</a:t>
            </a:r>
            <a:r>
              <a:rPr lang="pt-BR" sz="32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dissolução do vínculo matrimonial, relação de parentesco, etc</a:t>
            </a:r>
            <a:r>
              <a:rPr lang="pt-BR" sz="32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.);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Já os direitos não personalíssimos (em especial os de natureza patrimonial) são transmitidos aos seus </a:t>
            </a:r>
            <a:r>
              <a:rPr lang="pt-BR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sucessores.</a:t>
            </a:r>
            <a:endParaRPr lang="pt-BR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ítulo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pt-BR" sz="3200" dirty="0">
                <a:solidFill>
                  <a:srgbClr val="FF0000"/>
                </a:solidFill>
                <a:effectLst/>
              </a:rPr>
              <a:t>FIM DA PERSONALIDADE DA PESSOA </a:t>
            </a:r>
            <a:r>
              <a:rPr lang="pt-BR" sz="3200" dirty="0" smtClean="0">
                <a:solidFill>
                  <a:srgbClr val="FF0000"/>
                </a:solidFill>
                <a:effectLst/>
              </a:rPr>
              <a:t>NATURAL</a:t>
            </a:r>
            <a:endParaRPr lang="pt-BR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7387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51520" y="1268760"/>
            <a:ext cx="8496944" cy="4968552"/>
          </a:xfrm>
        </p:spPr>
        <p:txBody>
          <a:bodyPr>
            <a:normAutofit/>
          </a:bodyPr>
          <a:lstStyle/>
          <a:p>
            <a:pPr algn="just"/>
            <a:r>
              <a:rPr lang="pt-BR" sz="36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personalidade civil </a:t>
            </a:r>
            <a:r>
              <a:rPr lang="pt-BR" sz="3600" u="sng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termina com a morte física</a:t>
            </a:r>
            <a:r>
              <a:rPr lang="pt-BR" sz="36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deixando o indivíduo de ser sujeito de direitos e obrigações (mors </a:t>
            </a:r>
            <a:r>
              <a:rPr lang="pt-BR" sz="36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omnia</a:t>
            </a:r>
            <a:r>
              <a:rPr lang="pt-BR" sz="36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6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solvit</a:t>
            </a:r>
            <a:r>
              <a:rPr lang="pt-BR" sz="36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6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6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“a morte tudo resolve”).</a:t>
            </a:r>
            <a:endParaRPr lang="pt-BR" sz="3600" b="1" dirty="0" smtClean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 </a:t>
            </a:r>
            <a:r>
              <a:rPr lang="pt-BR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três espécies de morte: </a:t>
            </a:r>
            <a:endParaRPr lang="pt-BR" sz="36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real; </a:t>
            </a:r>
            <a:endParaRPr lang="pt-BR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civil; </a:t>
            </a:r>
            <a:endParaRPr lang="pt-BR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presumida</a:t>
            </a:r>
            <a:r>
              <a:rPr lang="pt-B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pt-BR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pt-BR" sz="3200" dirty="0">
                <a:effectLst/>
              </a:rPr>
              <a:t>ESPÉCIES DE MORTE </a:t>
            </a:r>
            <a:endParaRPr lang="pt-BR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4015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0" y="908720"/>
            <a:ext cx="8964488" cy="5616624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30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t-BR" sz="3000" u="sng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morte real se dá com o óbito comprovado da pessoa natural</a:t>
            </a:r>
            <a:r>
              <a:rPr lang="pt-BR" sz="30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com ou sem o </a:t>
            </a:r>
            <a:r>
              <a:rPr lang="pt-BR" sz="30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corpo;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Tradicionalmente isso ocorre com a parada total do aparelho cardiorrespiratório;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30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comunidade científica mundial, e o Conselho Federal de Medicina – “o marco mais seguro para se aferir a extinção da pessoa física é a </a:t>
            </a:r>
            <a:r>
              <a:rPr lang="pt-BR" sz="3000" b="1" u="sng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morte encefálica</a:t>
            </a:r>
            <a:r>
              <a:rPr lang="pt-BR" sz="30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inclusive para efeito de transplante (Lei n° 9.434/97 – Lei de Transplantes)”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Isso porque a morte encefálica é irreversível.</a:t>
            </a:r>
            <a:endParaRPr lang="pt-BR" sz="3000" dirty="0" smtClean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rgbClr val="FF0000"/>
              </a:buClr>
              <a:buSzPct val="100000"/>
              <a:buFont typeface="Wingdings" pitchFamily="2" charset="2"/>
              <a:buChar char="q"/>
            </a:pPr>
            <a:endParaRPr lang="pt-BR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pt-B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Morte Real</a:t>
            </a:r>
            <a:endParaRPr lang="pt-BR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2069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07504" y="1196752"/>
            <a:ext cx="8712968" cy="5256584"/>
          </a:xfrm>
        </p:spPr>
        <p:txBody>
          <a:bodyPr>
            <a:norm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lang="pt-BR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regra, </a:t>
            </a:r>
            <a:r>
              <a:rPr lang="pt-BR" sz="30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exige um atestado de óbito (necessário o corpo para comprovar a certeza do evento morte</a:t>
            </a:r>
            <a:r>
              <a:rPr lang="pt-BR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 este documento é lavrada a certidão de óbito, sendo esta a condição para o sepultamento.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falta do corpo, recorre-se aos meios indiretos de comprovação morte real (também chamada de </a:t>
            </a:r>
            <a:r>
              <a:rPr lang="pt-BR" sz="30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justificação judicial de morte real</a:t>
            </a:r>
            <a:r>
              <a:rPr lang="pt-BR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(Art. 88 da Lei n° 6.015/73):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pt-BR" sz="3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lang="pt-B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Morte </a:t>
            </a:r>
            <a:r>
              <a:rPr lang="pt-B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53773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75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75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75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07504" y="908720"/>
            <a:ext cx="8784976" cy="5616624"/>
          </a:xfrm>
        </p:spPr>
        <p:txBody>
          <a:bodyPr>
            <a:norm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2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t-BR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morte civil era a perda da personalidade em vida.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uma pena aplicada a pessoas condenadas criminalmente, em situações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especiais;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2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t-BR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pessoa estava viva fisicamente, mas a lei a considerava morta para todos efeitos jurídicos. </a:t>
            </a:r>
            <a:endParaRPr lang="pt-BR" sz="2800" dirty="0" smtClean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podia casar, fazer contratos, herdar, trabalhar, etc.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Atualmente, </a:t>
            </a:r>
            <a:r>
              <a:rPr lang="pt-BR" sz="2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não </a:t>
            </a:r>
            <a:r>
              <a:rPr lang="pt-BR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existe mais este </a:t>
            </a:r>
            <a:r>
              <a:rPr lang="pt-BR" sz="2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instituto, porem há resquícios;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Exemplo: Exclusão </a:t>
            </a:r>
            <a:r>
              <a:rPr lang="pt-BR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herança por indignidade do filho, “como se ele morto fosse” (Art. 1.816, CC). </a:t>
            </a:r>
          </a:p>
          <a:p>
            <a:pPr algn="just"/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8718" y="-16076"/>
            <a:ext cx="9135282" cy="852788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lang="pt-B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Morte Civil </a:t>
            </a:r>
          </a:p>
        </p:txBody>
      </p:sp>
    </p:spTree>
    <p:extLst>
      <p:ext uri="{BB962C8B-B14F-4D97-AF65-F5344CB8AC3E}">
        <p14:creationId xmlns:p14="http://schemas.microsoft.com/office/powerpoint/2010/main" val="557594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79512" y="980728"/>
            <a:ext cx="8712968" cy="5544616"/>
          </a:xfrm>
        </p:spPr>
        <p:txBody>
          <a:bodyPr>
            <a:normAutofit/>
          </a:bodyPr>
          <a:lstStyle/>
          <a:p>
            <a:pPr algn="just"/>
            <a:r>
              <a:rPr lang="pt-BR" sz="32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Ocorre </a:t>
            </a:r>
            <a:r>
              <a:rPr lang="pt-BR" sz="32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quando não se consegue provar que houve a morte real. </a:t>
            </a:r>
            <a:endParaRPr lang="pt-BR" sz="3200" b="1" dirty="0" smtClean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Nosso 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direito prevê duas formas distintas para os casos em que não há a constatação fática da morte (ausência de corpo): </a:t>
            </a:r>
          </a:p>
          <a:p>
            <a:pPr algn="just"/>
            <a:r>
              <a:rPr lang="pt-BR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Morte </a:t>
            </a:r>
            <a:r>
              <a:rPr lang="pt-B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presumida </a:t>
            </a:r>
            <a:r>
              <a:rPr lang="pt-BR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 declaração de ausência</a:t>
            </a:r>
            <a:r>
              <a:rPr lang="pt-BR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(Art</a:t>
            </a:r>
            <a:r>
              <a:rPr lang="pt-B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6°, </a:t>
            </a:r>
            <a:r>
              <a:rPr lang="pt-BR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CC) </a:t>
            </a:r>
            <a:endParaRPr lang="pt-BR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32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Morte </a:t>
            </a:r>
            <a:r>
              <a:rPr lang="pt-BR" sz="32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presumida </a:t>
            </a:r>
            <a:r>
              <a:rPr lang="pt-BR" sz="3200" b="1" u="sng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 declaração de ausência</a:t>
            </a:r>
            <a:r>
              <a:rPr lang="pt-BR" sz="32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(</a:t>
            </a:r>
            <a:r>
              <a:rPr lang="pt-BR" sz="32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Art. 7°, </a:t>
            </a:r>
            <a:r>
              <a:rPr lang="pt-BR" sz="32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CC)</a:t>
            </a:r>
            <a:endParaRPr lang="pt-BR" sz="3200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5346" y="0"/>
            <a:ext cx="9128654" cy="836712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lang="pt-BR" dirty="0">
                <a:solidFill>
                  <a:srgbClr val="FF0000"/>
                </a:solidFill>
                <a:effectLst/>
              </a:rPr>
              <a:t>Morte Presumida</a:t>
            </a:r>
            <a:endParaRPr lang="pt-B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7958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75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75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75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75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79512" y="1196752"/>
            <a:ext cx="8784976" cy="5328592"/>
          </a:xfrm>
        </p:spPr>
        <p:txBody>
          <a:bodyPr>
            <a:normAutofit/>
          </a:bodyPr>
          <a:lstStyle/>
          <a:p>
            <a:pPr algn="just"/>
            <a:r>
              <a:rPr lang="pt-BR" sz="2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 seu reconhecimento exige </a:t>
            </a:r>
            <a:r>
              <a:rPr lang="pt-BR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declaração de </a:t>
            </a:r>
            <a:r>
              <a:rPr lang="pt-BR" sz="2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ausência (</a:t>
            </a:r>
            <a:r>
              <a:rPr lang="pt-BR" sz="2800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Arts</a:t>
            </a:r>
            <a:r>
              <a:rPr lang="pt-BR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22 a 39, </a:t>
            </a:r>
            <a:r>
              <a:rPr lang="pt-BR" sz="2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CC);</a:t>
            </a:r>
            <a:endParaRPr lang="pt-BR" sz="2800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Ausência é o desaparecimento de uma pessoa do seu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domicílio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t-BR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pessoa deixa de dar notícias de seu paradeiro por um longo período de tempo, sem nomear um representante (procurador) para administrar seus bens (art. 22, CC). </a:t>
            </a:r>
          </a:p>
          <a:p>
            <a:pPr algn="just"/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-16076"/>
            <a:ext cx="9144000" cy="114300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ctr"/>
            <a:r>
              <a:rPr lang="pt-B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Morte Presumida com Declaração de Ausência (Art. 6°, CC) </a:t>
            </a:r>
          </a:p>
        </p:txBody>
      </p:sp>
    </p:spTree>
    <p:extLst>
      <p:ext uri="{BB962C8B-B14F-4D97-AF65-F5344CB8AC3E}">
        <p14:creationId xmlns:p14="http://schemas.microsoft.com/office/powerpoint/2010/main" val="1331208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ausência só pode ser reconhecida por meio de um processo judicial composto de </a:t>
            </a:r>
            <a:r>
              <a:rPr lang="pt-BR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três fases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curadoria de ausentes (ou de administração provisória);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sucessão provisória;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sucessão definitiva.</a:t>
            </a:r>
          </a:p>
          <a:p>
            <a:pPr algn="just"/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ítulo 2"/>
          <p:cNvSpPr>
            <a:spLocks noGrp="1"/>
          </p:cNvSpPr>
          <p:nvPr>
            <p:ph type="title"/>
          </p:nvPr>
        </p:nvSpPr>
        <p:spPr>
          <a:xfrm>
            <a:off x="0" y="14988"/>
            <a:ext cx="9144000" cy="1253772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ctr"/>
            <a:r>
              <a:rPr lang="pt-B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Morte Presumida com Declaração de Ausência (Art. 6°, CC) </a:t>
            </a:r>
          </a:p>
        </p:txBody>
      </p:sp>
    </p:spTree>
    <p:extLst>
      <p:ext uri="{BB962C8B-B14F-4D97-AF65-F5344CB8AC3E}">
        <p14:creationId xmlns:p14="http://schemas.microsoft.com/office/powerpoint/2010/main" val="3099319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974</Words>
  <Application>Microsoft Office PowerPoint</Application>
  <PresentationFormat>Apresentação na tela (4:3)</PresentationFormat>
  <Paragraphs>66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18" baseType="lpstr">
      <vt:lpstr>Tema do Office</vt:lpstr>
      <vt:lpstr>FIM DA PERSONALIDADE DA PESSOA NATURAL</vt:lpstr>
      <vt:lpstr>FIM DA PERSONALIDADE DA PESSOA NATURAL</vt:lpstr>
      <vt:lpstr>ESPÉCIES DE MORTE </vt:lpstr>
      <vt:lpstr>Morte Real</vt:lpstr>
      <vt:lpstr>Morte real</vt:lpstr>
      <vt:lpstr>Morte Civil </vt:lpstr>
      <vt:lpstr>Morte Presumida</vt:lpstr>
      <vt:lpstr>Morte Presumida com Declaração de Ausência (Art. 6°, CC) </vt:lpstr>
      <vt:lpstr>Morte Presumida com Declaração de Ausência (Art. 6°, CC) </vt:lpstr>
      <vt:lpstr>Morte Presumida com Declaração de Ausência (Art. 6°, CC) </vt:lpstr>
      <vt:lpstr>RESUMO</vt:lpstr>
      <vt:lpstr>Morte presumida sem declaração de ausência. (Art. 7°, CC) </vt:lpstr>
      <vt:lpstr>Morte presumida sem declaração de ausência. (Art. 7°, CC) </vt:lpstr>
      <vt:lpstr>Lei n° 6.015/73 - (justificação judicial da morte </vt:lpstr>
      <vt:lpstr>COMORIÊNCIA (Art. 8º do Código Civil)</vt:lpstr>
      <vt:lpstr>COMORIÊNCIA (Art. 8º do Código Civil)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FIM DA PERSONALIDADE DA PESSOA NATURAL</dc:title>
  <dc:creator>Edmilson</dc:creator>
  <cp:lastModifiedBy>Edmilson</cp:lastModifiedBy>
  <cp:revision>3</cp:revision>
  <dcterms:created xsi:type="dcterms:W3CDTF">2014-09-29T02:06:46Z</dcterms:created>
  <dcterms:modified xsi:type="dcterms:W3CDTF">2014-09-29T02:13:54Z</dcterms:modified>
</cp:coreProperties>
</file>