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96" r:id="rId2"/>
    <p:sldId id="282" r:id="rId3"/>
    <p:sldId id="284" r:id="rId4"/>
    <p:sldId id="285" r:id="rId5"/>
    <p:sldId id="288" r:id="rId6"/>
    <p:sldId id="256" r:id="rId7"/>
    <p:sldId id="286" r:id="rId8"/>
    <p:sldId id="299" r:id="rId9"/>
    <p:sldId id="258" r:id="rId10"/>
    <p:sldId id="259" r:id="rId11"/>
    <p:sldId id="283" r:id="rId12"/>
    <p:sldId id="260" r:id="rId13"/>
    <p:sldId id="263" r:id="rId14"/>
    <p:sldId id="264" r:id="rId15"/>
    <p:sldId id="265" r:id="rId16"/>
    <p:sldId id="266" r:id="rId17"/>
    <p:sldId id="267" r:id="rId18"/>
    <p:sldId id="271" r:id="rId19"/>
    <p:sldId id="289" r:id="rId20"/>
    <p:sldId id="297" r:id="rId21"/>
    <p:sldId id="274" r:id="rId22"/>
    <p:sldId id="294" r:id="rId23"/>
    <p:sldId id="290" r:id="rId24"/>
    <p:sldId id="291" r:id="rId25"/>
    <p:sldId id="292" r:id="rId26"/>
    <p:sldId id="275" r:id="rId27"/>
    <p:sldId id="281" r:id="rId28"/>
  </p:sldIdLst>
  <p:sldSz cx="9144000" cy="6858000" type="screen4x3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9EF4B-4BBF-4251-A642-DD66C58946AE}" type="datetimeFigureOut">
              <a:rPr lang="pt-BR" smtClean="0"/>
              <a:t>04/03/2015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8B0C5-E67F-4A5B-8181-30694EC7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02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04/03/2015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OBRIGA&#199;&#213;ES%20-%20HISTORICO%20-%20PROF.%20EDMILSON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9790"/>
            <a:ext cx="9144000" cy="104294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O CORPO QUE NÃO </a:t>
            </a:r>
            <a:r>
              <a:rPr lang="pt-BR" dirty="0" smtClean="0">
                <a:solidFill>
                  <a:srgbClr val="FF0000"/>
                </a:solidFill>
              </a:rPr>
              <a:t>VIBRA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61" y="1080235"/>
            <a:ext cx="8424936" cy="4454050"/>
          </a:xfrm>
          <a:prstGeom prst="rect">
            <a:avLst/>
          </a:prstGeom>
        </p:spPr>
      </p:pic>
      <p:sp>
        <p:nvSpPr>
          <p:cNvPr id="5" name="Título 2"/>
          <p:cNvSpPr txBox="1">
            <a:spLocks/>
          </p:cNvSpPr>
          <p:nvPr/>
        </p:nvSpPr>
        <p:spPr>
          <a:xfrm>
            <a:off x="-31583" y="5500844"/>
            <a:ext cx="9066904" cy="1330978"/>
          </a:xfrm>
          <a:prstGeom prst="rect">
            <a:avLst/>
          </a:prstGeom>
          <a:solidFill>
            <a:srgbClr val="FFFF00"/>
          </a:solidFill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rgbClr val="0033CC"/>
                </a:solidFill>
              </a:rPr>
              <a:t>É UM ESQUELETO QUE SE ARRASTA</a:t>
            </a:r>
            <a:endParaRPr lang="pt-BR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00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“relação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jurídica, de caráter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transitória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estabelecida entre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devedor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credor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cujo objeto consiste numa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prestação pessoal econômica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negativa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devida pelo primeiro ao segundo, garantindo-lhe o adimplemento (cumprimento) através de seu patrimônio”. 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OBRIGAÇÃO</a:t>
            </a:r>
            <a:endParaRPr lang="pt-B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00000"/>
              <a:buBlip>
                <a:blip r:embed="rId2"/>
              </a:buBlip>
            </a:pPr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</a:t>
            </a: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ATIVO (credor) </a:t>
            </a:r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SzPct val="100000"/>
              <a:buNone/>
            </a:pP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  <a:buBlip>
                <a:blip r:embed="rId2"/>
              </a:buBlip>
            </a:pP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  <a:buBlip>
                <a:blip r:embed="rId2"/>
              </a:buBlip>
            </a:pP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 JURÍDICA </a:t>
            </a:r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obrigacional</a:t>
            </a:r>
          </a:p>
          <a:p>
            <a:pPr marL="109728" indent="0">
              <a:buSzPct val="100000"/>
              <a:buNone/>
            </a:pP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SzPct val="100000"/>
              <a:buNone/>
            </a:pP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  <a:buBlip>
                <a:blip r:embed="rId2"/>
              </a:buBlip>
            </a:pP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PASSIVO (devedor)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eta para baixo 3"/>
          <p:cNvSpPr/>
          <p:nvPr/>
        </p:nvSpPr>
        <p:spPr>
          <a:xfrm>
            <a:off x="2771800" y="2110210"/>
            <a:ext cx="792587" cy="1116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baixo 4"/>
          <p:cNvSpPr/>
          <p:nvPr/>
        </p:nvSpPr>
        <p:spPr>
          <a:xfrm>
            <a:off x="2771800" y="3729670"/>
            <a:ext cx="792589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2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968552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t-BR" sz="3200" dirty="0"/>
              <a:t>Se dois sujeitos celebram um contrato, por força do qual um dos contraentes passa a ser credor do outro, o contraente credor passou a ser, em virtude do negócio jurídico, titular de um </a:t>
            </a:r>
            <a:r>
              <a:rPr lang="pt-BR" sz="3200" b="1" u="sng" dirty="0"/>
              <a:t>direito pessoal </a:t>
            </a:r>
            <a:r>
              <a:rPr lang="pt-BR" sz="3200" dirty="0" err="1"/>
              <a:t>exercitâvel</a:t>
            </a:r>
            <a:r>
              <a:rPr lang="pt-BR" sz="3200" dirty="0"/>
              <a:t> contra o devedor, a quem se impõe o dever de prestar (dar, fazer ou não fazer).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EXEMPLO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>
            <a:normAutofit/>
          </a:bodyPr>
          <a:lstStyle/>
          <a:p>
            <a:pPr algn="just">
              <a:buClr>
                <a:srgbClr val="CC0000"/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Há obrigações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em sentido estrito, que decorrem de um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direito real sobre determinada coisa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aderindo a essa e,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acompanhando-a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 modificações do seu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titular;</a:t>
            </a:r>
          </a:p>
          <a:p>
            <a:pPr algn="just">
              <a:buClr>
                <a:srgbClr val="CC0000"/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São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chamadas obrigações </a:t>
            </a:r>
            <a:r>
              <a:rPr lang="pt-BR" sz="28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rem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pt-BR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rem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2800" b="1" i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propter</a:t>
            </a:r>
            <a:r>
              <a:rPr lang="pt-BR" sz="2800" b="1" i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rem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também conhecidas como obrigações reais ou mistas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C0000"/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Obrigação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natureza mista (real e pessoal), e que se vincula a uma coisa, acompanhando-a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0033CC"/>
                </a:solidFill>
                <a:effectLst/>
              </a:rPr>
              <a:t>FIGURAS HÍBRIDAS ENTRE DIREITOS PESSOAIS E </a:t>
            </a:r>
            <a:r>
              <a:rPr lang="pt-BR" dirty="0" smtClean="0">
                <a:solidFill>
                  <a:srgbClr val="0033CC"/>
                </a:solidFill>
                <a:effectLst/>
              </a:rPr>
              <a:t>REAIS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200" dirty="0">
                <a:solidFill>
                  <a:srgbClr val="FF0000"/>
                </a:solidFill>
              </a:rPr>
              <a:t>As </a:t>
            </a:r>
            <a:r>
              <a:rPr lang="pt-BR" sz="3200" u="sng" dirty="0">
                <a:solidFill>
                  <a:srgbClr val="FF0000"/>
                </a:solidFill>
              </a:rPr>
              <a:t>obrigações</a:t>
            </a:r>
            <a:r>
              <a:rPr lang="pt-BR" sz="3200" dirty="0">
                <a:solidFill>
                  <a:srgbClr val="FF0000"/>
                </a:solidFill>
              </a:rPr>
              <a:t> em geral se referem ao indivíduo que as contraiu</a:t>
            </a:r>
            <a:r>
              <a:rPr lang="pt-BR" sz="3200" dirty="0" smtClean="0">
                <a:solidFill>
                  <a:srgbClr val="FF0000"/>
                </a:solidFill>
              </a:rPr>
              <a:t>;</a:t>
            </a:r>
          </a:p>
          <a:p>
            <a:pPr algn="just">
              <a:buSzPct val="100000"/>
              <a:buBlip>
                <a:blip r:embed="rId2"/>
              </a:buBlip>
            </a:pPr>
            <a:endParaRPr lang="pt-BR" sz="3200" dirty="0">
              <a:solidFill>
                <a:srgbClr val="FF0000"/>
              </a:solidFill>
            </a:endParaRPr>
          </a:p>
          <a:p>
            <a:pPr algn="just">
              <a:buSzPct val="100000"/>
              <a:buBlip>
                <a:blip r:embed="rId2"/>
              </a:buBlip>
            </a:pPr>
            <a:r>
              <a:rPr lang="pt-BR" sz="3200" b="1" dirty="0" smtClean="0"/>
              <a:t>As </a:t>
            </a:r>
            <a:r>
              <a:rPr lang="pt-BR" sz="3200" b="1" u="sng" dirty="0"/>
              <a:t>obrigações </a:t>
            </a:r>
            <a:r>
              <a:rPr lang="pt-BR" sz="3200" b="1" u="sng" dirty="0" err="1"/>
              <a:t>propter</a:t>
            </a:r>
            <a:r>
              <a:rPr lang="pt-BR" sz="3200" b="1" u="sng" dirty="0"/>
              <a:t> rem</a:t>
            </a:r>
            <a:r>
              <a:rPr lang="pt-BR" sz="3200" b="1" dirty="0"/>
              <a:t> se transmitem automaticamente para o novo titular da coisa a que se relacionam</a:t>
            </a:r>
            <a:r>
              <a:rPr lang="pt-BR" sz="3200" dirty="0"/>
              <a:t>.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0033CC"/>
                </a:solidFill>
                <a:effectLst/>
              </a:rPr>
              <a:t>FIGURAS HÍBRIDAS ENTRE DIREITOS PESSOAIS E </a:t>
            </a:r>
            <a:r>
              <a:rPr lang="pt-BR" dirty="0" smtClean="0">
                <a:solidFill>
                  <a:srgbClr val="0033CC"/>
                </a:solidFill>
                <a:effectLst/>
              </a:rPr>
              <a:t>REAIS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4726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811445"/>
              </p:ext>
            </p:extLst>
          </p:nvPr>
        </p:nvGraphicFramePr>
        <p:xfrm>
          <a:off x="323528" y="1556792"/>
          <a:ext cx="8424936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1463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obrigações em geral</a:t>
                      </a:r>
                      <a:endParaRPr lang="pt-BR" sz="3200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obrigações </a:t>
                      </a:r>
                      <a:r>
                        <a:rPr lang="pt-BR" sz="3200" dirty="0" err="1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propter</a:t>
                      </a:r>
                      <a:r>
                        <a:rPr lang="pt-BR" sz="3200" dirty="0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rem</a:t>
                      </a:r>
                      <a:endParaRPr lang="pt-BR" sz="3200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568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referem ao indivíduo que as contraiu;</a:t>
                      </a:r>
                    </a:p>
                    <a:p>
                      <a:endParaRPr lang="pt-BR" sz="3200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>
                          <a:solidFill>
                            <a:srgbClr val="0033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transmitem automaticamente para o novo titular da coisa a que se relacionam.</a:t>
                      </a:r>
                    </a:p>
                    <a:p>
                      <a:endParaRPr lang="pt-BR" sz="3200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0033CC"/>
                </a:solidFill>
                <a:effectLst/>
              </a:rPr>
              <a:t>FIGURAS HÍBRIDAS ENTRE DIREITOS PESSOAIS E </a:t>
            </a:r>
            <a:r>
              <a:rPr lang="pt-BR" dirty="0" smtClean="0">
                <a:solidFill>
                  <a:srgbClr val="0033CC"/>
                </a:solidFill>
                <a:effectLst/>
              </a:rPr>
              <a:t>REAIS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 1.315 do CC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A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obrigação do condômino de contribuir para a conservação da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coisa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comum.</a:t>
            </a:r>
          </a:p>
          <a:p>
            <a:pPr marL="109728" indent="0" algn="just">
              <a:buNone/>
            </a:pPr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1.297 do CC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vizinhos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proceder à demarcação das divisas de seus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prédios.</a:t>
            </a:r>
          </a:p>
          <a:p>
            <a:pPr marL="109728" indent="0" algn="just">
              <a:buNone/>
            </a:pPr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Nestes, a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obrigação decorre do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direito real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transmitindo-se com a transferência da titularidade do bem. 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EXEMPLOS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40560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None/>
            </a:pPr>
            <a:r>
              <a:rPr lang="pt-BR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subjetivo ou pessoal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</a:pP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sujeito ativo (credor)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</a:pP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sujeito passivo (devedor)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None/>
            </a:pPr>
            <a:r>
              <a:rPr lang="pt-BR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objetivo ou material</a:t>
            </a:r>
            <a:r>
              <a:rPr lang="pt-BR" sz="32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prestação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None/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ideal, imaterial ou espiritual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vínculo jurídico</a:t>
            </a:r>
          </a:p>
          <a:p>
            <a:pPr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effectLst/>
              </a:rPr>
              <a:t>ELEMENTOS COMPÕEM A RELAÇÃO JURÍDICA </a:t>
            </a:r>
            <a:r>
              <a:rPr lang="pt-BR" sz="3200" dirty="0" smtClean="0">
                <a:solidFill>
                  <a:srgbClr val="FF0000"/>
                </a:solidFill>
                <a:effectLst/>
              </a:rPr>
              <a:t>OBRIGACIONAL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68760"/>
            <a:ext cx="8892480" cy="5589240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pt-BR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ativo</a:t>
            </a:r>
            <a:r>
              <a:rPr lang="pt-BR" sz="4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sz="4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o credor da obrigação, aquele em favor de quem o devedor prometeu determinada prestação. Tem </a:t>
            </a:r>
            <a:r>
              <a:rPr lang="pt-BR" sz="4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direito de exigir o cumprimento da obrigação.</a:t>
            </a:r>
          </a:p>
          <a:p>
            <a:pPr algn="just"/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pt-BR" sz="4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45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Sujeito passivo</a:t>
            </a:r>
            <a:r>
              <a:rPr lang="pt-BR" sz="4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5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assume </a:t>
            </a:r>
            <a:r>
              <a:rPr lang="pt-BR" sz="4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45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dever de </a:t>
            </a:r>
            <a:r>
              <a:rPr lang="pt-BR" sz="4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cumprir o conteúdo da obrigação, sob pena de responder com seu patrimônio. </a:t>
            </a:r>
            <a:r>
              <a:rPr lang="pt-BR" sz="45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4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denominado </a:t>
            </a:r>
            <a:r>
              <a:rPr lang="pt-BR" sz="45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devedor</a:t>
            </a:r>
            <a:r>
              <a:rPr lang="pt-BR" sz="4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effectLst/>
              </a:rPr>
              <a:t>Elementos subjetivos da </a:t>
            </a:r>
            <a:r>
              <a:rPr lang="pt-BR" dirty="0" smtClean="0">
                <a:solidFill>
                  <a:srgbClr val="FF0000"/>
                </a:solidFill>
                <a:effectLst/>
              </a:rPr>
              <a:t>obrigação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6758" t="30505" r="29857" b="42642"/>
          <a:stretch>
            <a:fillRect/>
          </a:stretch>
        </p:blipFill>
        <p:spPr bwMode="auto">
          <a:xfrm>
            <a:off x="1403648" y="1196752"/>
            <a:ext cx="700438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82453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 sujeitos da obrigação, tanto o ativo como o passivo, podem ser pessoa natural ou jurídica, de qualquer natureza, bem como as sociedades de fato.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Devem ser, contudo, </a:t>
            </a:r>
            <a:r>
              <a:rPr lang="pt-BR" sz="32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determinados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ou, ao menos, </a:t>
            </a:r>
            <a:r>
              <a:rPr lang="pt-BR" sz="32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determináveis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Só não podem ser absolutamente indetermináveis.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Ex. troféu ao vencedor, bilhete premiado, recompensa a quem encontrou cachorro, etc.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QUEM PODE SER SUJEITO DA RELAÇÃO OBRIGACIONAL</a:t>
            </a:r>
            <a:endParaRPr lang="pt-BR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6792"/>
            <a:ext cx="5025784" cy="4828264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DIREITO DAS OBRIGAÇÕES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96855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Lei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– fonte primária ou imediata de obrigações;</a:t>
            </a:r>
          </a:p>
          <a:p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Negócio Jurídico Bilateral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duas pessoas criam obrigações entre si. </a:t>
            </a:r>
          </a:p>
          <a:p>
            <a:r>
              <a:rPr lang="pt-BR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Negócio Jurídico Unilateral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– trata-se do ato unilateral de vontade;</a:t>
            </a:r>
          </a:p>
          <a:p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Atos Ilícitos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é o dever de reparar eventuais prejuízos sofridos.</a:t>
            </a:r>
          </a:p>
          <a:p>
            <a:r>
              <a:rPr lang="pt-BR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Abuso de direito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(art. 187, CC) </a:t>
            </a:r>
            <a:endParaRPr lang="pt-BR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FONTES DAS OBRIGAÇÕES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5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68760"/>
            <a:ext cx="8820472" cy="55892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 objeto da obrigação é a prestação que 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pode ser </a:t>
            </a:r>
            <a:r>
              <a:rPr lang="pt-BR" sz="3200" b="1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positiva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(obrigação de dar ou fazer) ou </a:t>
            </a:r>
            <a:r>
              <a:rPr lang="pt-BR" sz="3200" b="1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negativa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(obrigação de não fazer);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Obrigação positiva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pt-BR" sz="3200" b="1" u="sng" dirty="0" smtClean="0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u="sng" dirty="0" smtClean="0">
                <a:latin typeface="Times New Roman" pitchFamily="18" charset="0"/>
                <a:cs typeface="Times New Roman" pitchFamily="18" charset="0"/>
              </a:rPr>
              <a:t>coisa </a:t>
            </a:r>
            <a:r>
              <a:rPr lang="pt-BR" sz="3200" u="sng" dirty="0">
                <a:latin typeface="Times New Roman" pitchFamily="18" charset="0"/>
                <a:cs typeface="Times New Roman" pitchFamily="18" charset="0"/>
              </a:rPr>
              <a:t>certa</a:t>
            </a:r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(CC,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arts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 233 e s.)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pt-BR" sz="3200" u="sng" dirty="0">
                <a:latin typeface="Times New Roman" pitchFamily="18" charset="0"/>
                <a:cs typeface="Times New Roman" pitchFamily="18" charset="0"/>
              </a:rPr>
              <a:t>incerta</a:t>
            </a:r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(CC, art. 243)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pt-BR" sz="3200" b="1" u="sng" dirty="0" smtClean="0">
                <a:latin typeface="Times New Roman" pitchFamily="18" charset="0"/>
                <a:cs typeface="Times New Roman" pitchFamily="18" charset="0"/>
              </a:rPr>
              <a:t>fazer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cumprir determinada tarefa);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Obrigação negativa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não fazer (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uma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abstenção).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0033CC"/>
                </a:solidFill>
                <a:effectLst/>
              </a:rPr>
              <a:t>Elemento objetivo ou material da </a:t>
            </a:r>
            <a:r>
              <a:rPr lang="pt-BR" dirty="0" smtClean="0">
                <a:solidFill>
                  <a:srgbClr val="0033CC"/>
                </a:solidFill>
                <a:effectLst/>
              </a:rPr>
              <a:t>obrigação</a:t>
            </a:r>
            <a:endParaRPr lang="pt-BR" dirty="0">
              <a:solidFill>
                <a:srgbClr val="0033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/>
              </a:rPr>
              <a:t>Elemento objetivo ou material da obrigação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539" t="47811" r="19453" b="15596"/>
          <a:stretch>
            <a:fillRect/>
          </a:stretch>
        </p:blipFill>
        <p:spPr bwMode="auto">
          <a:xfrm>
            <a:off x="251520" y="1844824"/>
            <a:ext cx="868166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424936" cy="4968552"/>
          </a:xfrm>
        </p:spPr>
        <p:txBody>
          <a:bodyPr>
            <a:normAutofit/>
          </a:bodyPr>
          <a:lstStyle/>
          <a:p>
            <a:pPr algn="just">
              <a:buClr>
                <a:srgbClr val="0033CC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Objeto imediato (próximo, direto) - é a prestação (dar, fazer e não fazer) da obrigação. </a:t>
            </a:r>
          </a:p>
          <a:p>
            <a:pPr algn="just">
              <a:buClr>
                <a:srgbClr val="0033CC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Objeto mediato - é o objeto da prestação obrigacional.</a:t>
            </a:r>
          </a:p>
          <a:p>
            <a:pPr algn="just">
              <a:buClr>
                <a:srgbClr val="0033CC"/>
              </a:buClr>
              <a:buSzPct val="100000"/>
              <a:buNone/>
            </a:pPr>
            <a:endParaRPr lang="pt-B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33CC"/>
              </a:buClr>
              <a:buSzPct val="100000"/>
              <a:buNone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Clr>
                <a:srgbClr val="0033CC"/>
              </a:buClr>
              <a:buSzPct val="100000"/>
              <a:buBlip>
                <a:blip r:embed="rId2"/>
              </a:buBlip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Na compra e venda o vendedor se obriga a entregar a coisa alienada. </a:t>
            </a:r>
          </a:p>
          <a:p>
            <a:pPr algn="just">
              <a:buClr>
                <a:srgbClr val="0033CC"/>
              </a:buClr>
              <a:buSzPct val="100000"/>
              <a:buBlip>
                <a:blip r:embed="rId2"/>
              </a:buBlip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obrigação de entregar (de dar coisa certa) constitui o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objeto imediato</a:t>
            </a:r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da aludida obrigação enquanto que a coisa, fruto da prestação é o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objeto mediato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OBJETO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IMEDIATO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MEDIATO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DA OBRIGAÇÃO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7744" t="22910" r="10617" b="37286"/>
          <a:stretch>
            <a:fillRect/>
          </a:stretch>
        </p:blipFill>
        <p:spPr bwMode="auto">
          <a:xfrm>
            <a:off x="251520" y="2060848"/>
            <a:ext cx="868906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040560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prestação ou objeto imediato deve obedecer a certos requisitos para que a obrigação se constitua validamente: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lícito;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possível;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determinado ou determinável; e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economicamente apreciável.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Requisitos do objeto imediato (prestação) da obrigação</a:t>
            </a:r>
            <a:endParaRPr lang="pt-BR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54006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é o vínculo jurídico existente na relação 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obrigacional;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elo que sujeita o devedor à determinada prestação</a:t>
            </a:r>
            <a:r>
              <a:rPr lang="pt-BR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(positiva ou negativa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favor do credor, constituindo o </a:t>
            </a:r>
            <a:r>
              <a:rPr lang="pt-BR" sz="3200" u="sng" dirty="0">
                <a:latin typeface="Times New Roman" pitchFamily="18" charset="0"/>
                <a:cs typeface="Times New Roman" pitchFamily="18" charset="0"/>
              </a:rPr>
              <a:t>liame legal que une as partes envolvidas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effectLst/>
              </a:rPr>
              <a:t>Elemento imaterial, virtual ou espiritual da </a:t>
            </a:r>
            <a:r>
              <a:rPr lang="pt-BR" sz="3200" dirty="0" smtClean="0">
                <a:solidFill>
                  <a:srgbClr val="FF0000"/>
                </a:solidFill>
                <a:effectLst/>
              </a:rPr>
              <a:t>obrigação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Por hoje é só pessoal</a:t>
            </a:r>
          </a:p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 Até a próxima</a:t>
            </a:r>
            <a:endParaRPr lang="pt-B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27992"/>
          </a:xfrm>
        </p:spPr>
        <p:txBody>
          <a:bodyPr>
            <a:normAutofit/>
          </a:bodyPr>
          <a:lstStyle/>
          <a:p>
            <a:pPr algn="just">
              <a:buClr>
                <a:schemeClr val="accent4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O direito pode ser dividido em dois grandes ramos: </a:t>
            </a:r>
          </a:p>
          <a:p>
            <a:pPr algn="just">
              <a:buSzPct val="100000"/>
              <a:buBlip>
                <a:blip r:embed="rId2"/>
              </a:buBlip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Direitos </a:t>
            </a:r>
            <a:r>
              <a:rPr lang="pt-B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não patrimoniais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referentes à pessoa humana (direito à vida, à liberdade, ao nome etc.);</a:t>
            </a:r>
          </a:p>
          <a:p>
            <a:pPr algn="just">
              <a:buSzPct val="100000"/>
              <a:buBlip>
                <a:blip r:embed="rId2"/>
              </a:buBlip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Direitos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patrimoniais de valor econômico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que por sua vez se dividem em:</a:t>
            </a:r>
          </a:p>
          <a:p>
            <a:pPr algn="just"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 reais</a:t>
            </a:r>
            <a:r>
              <a:rPr lang="pt-B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(direito das coisas) recai sobre a coisa, direta e imediatamente, vinculando-a a seu titular;</a:t>
            </a:r>
          </a:p>
          <a:p>
            <a:pPr algn="just"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b) obrigacionais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(pessoais ou de crédito) esses direitos conferem ao </a:t>
            </a:r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credor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o direito de exigir do </a:t>
            </a:r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devedor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determinada prestação.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RAMOS </a:t>
            </a:r>
            <a:r>
              <a:rPr lang="pt-B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DODIREITO</a:t>
            </a:r>
            <a:endParaRPr lang="pt-B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2391" t="36340" r="24719" b="19749"/>
          <a:stretch>
            <a:fillRect/>
          </a:stretch>
        </p:blipFill>
        <p:spPr bwMode="auto">
          <a:xfrm>
            <a:off x="103647" y="1268760"/>
            <a:ext cx="9040353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2724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Jurídica Obrigacional</a:t>
                      </a:r>
                      <a:endParaRPr lang="pt-BR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Jurídica Real</a:t>
                      </a:r>
                    </a:p>
                    <a:p>
                      <a:pPr algn="ctr"/>
                      <a:endParaRPr lang="pt-BR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endParaRPr kumimoji="0" lang="pt-BR" sz="3600" kern="1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pt-BR" sz="36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Sujeito Ativo (credor) </a:t>
                      </a:r>
                      <a:endParaRPr lang="pt-BR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3600" kern="1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6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Titular do Direito Real</a:t>
                      </a:r>
                      <a:endParaRPr lang="pt-BR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kumimoji="0" lang="pt-BR" sz="3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jurídica obrigacional</a:t>
                      </a:r>
                      <a:endParaRPr lang="pt-BR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jurídica real</a:t>
                      </a:r>
                      <a:endParaRPr lang="pt-BR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kumimoji="0" lang="pt-BR" sz="3200" b="1" kern="1200" dirty="0" smtClean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Sujeito Passivo (devedor)</a:t>
                      </a:r>
                      <a:endParaRPr lang="pt-BR" sz="3200" b="1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b="1" kern="1200" dirty="0" smtClean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Bem/Coisa</a:t>
                      </a:r>
                    </a:p>
                    <a:p>
                      <a:pPr algn="ctr"/>
                      <a:endParaRPr lang="pt-BR" sz="3200" b="1" dirty="0">
                        <a:solidFill>
                          <a:srgbClr val="0033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68552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</a:t>
            </a:r>
            <a:r>
              <a:rPr lang="pt-B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princípios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jurídicos reguladores das </a:t>
            </a:r>
            <a:r>
              <a:rPr lang="pt-B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relações patrimoniais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um </a:t>
            </a:r>
            <a:r>
              <a:rPr lang="pt-BR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credor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(sujeito ativo) e um </a:t>
            </a:r>
            <a:r>
              <a:rPr lang="pt-BR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devedor</a:t>
            </a:r>
            <a: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(sujeito passivo) a quem incumbe o </a:t>
            </a:r>
            <a:r>
              <a:rPr lang="pt-B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cumprir,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espontânea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coativamente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uma prestação de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fazer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DIREITO DAS OBRIGAÇÕES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824536"/>
          </a:xfrm>
        </p:spPr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 direito das obrigações procura resguardar o direito do credor que resultou diretamente de um negócio jurídico contra o devedor.</a:t>
            </a:r>
          </a:p>
          <a:p>
            <a:pPr algn="just">
              <a:buSzPct val="100000"/>
              <a:buBlip>
                <a:blip r:embed="rId2"/>
              </a:buBlip>
            </a:pPr>
            <a:endParaRPr lang="pt-BR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Direito das obrigações dá o suporte econômico para a sociedade, porque é por meio dele que circulam os bens e as riquezas.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DIREITO DAS OBRIGAÇÕES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136" y="5466"/>
            <a:ext cx="9127863" cy="198337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pt-BR" altLang="pt-BR" sz="4400" dirty="0">
                <a:solidFill>
                  <a:srgbClr val="0033CC"/>
                </a:solidFill>
              </a:rPr>
              <a:t>Evolução do Direito das </a:t>
            </a:r>
            <a:r>
              <a:rPr lang="pt-BR" altLang="pt-BR" sz="4400" dirty="0" smtClean="0">
                <a:solidFill>
                  <a:srgbClr val="0033CC"/>
                </a:solidFill>
              </a:rPr>
              <a:t>Obrigações</a:t>
            </a:r>
            <a:endParaRPr lang="pt-BR" dirty="0">
              <a:solidFill>
                <a:srgbClr val="0033CC"/>
              </a:solidFill>
            </a:endParaRPr>
          </a:p>
        </p:txBody>
      </p:sp>
      <p:pic>
        <p:nvPicPr>
          <p:cNvPr id="6" name="Imagem 5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508308"/>
            <a:ext cx="3426321" cy="360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4896544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Atualmente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Conteúdo Econômico</a:t>
            </a:r>
            <a:endParaRPr lang="pt-B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pt-B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pt-BR" sz="48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Garantia</a:t>
            </a:r>
            <a:r>
              <a:rPr lang="pt-BR" sz="32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ctr">
              <a:buNone/>
            </a:pPr>
            <a:endParaRPr lang="pt-BR" sz="32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PASSADO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devedor </a:t>
            </a:r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TUALMENTE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Patrimônio</a:t>
            </a:r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DIREITO DAS OBRIGAÇÕES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853</TotalTime>
  <Words>1089</Words>
  <Application>Microsoft Office PowerPoint</Application>
  <PresentationFormat>Apresentação na tela (4:3)</PresentationFormat>
  <Paragraphs>122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Concurso</vt:lpstr>
      <vt:lpstr>O CORPO QUE NÃO VIBRA</vt:lpstr>
      <vt:lpstr>DIREITO DAS OBRIGAÇÕES</vt:lpstr>
      <vt:lpstr>RAMOS DODIREITO</vt:lpstr>
      <vt:lpstr>Apresentação do PowerPoint</vt:lpstr>
      <vt:lpstr>Apresentação do PowerPoint</vt:lpstr>
      <vt:lpstr>DIREITO DAS OBRIGAÇÕES</vt:lpstr>
      <vt:lpstr>DIREITO DAS OBRIGAÇÕES</vt:lpstr>
      <vt:lpstr>Evolução do Direito das Obrigações</vt:lpstr>
      <vt:lpstr>DIREITO DAS OBRIGAÇÕES</vt:lpstr>
      <vt:lpstr>OBRIGAÇÃO</vt:lpstr>
      <vt:lpstr>Apresentação do PowerPoint</vt:lpstr>
      <vt:lpstr>EXEMPLO</vt:lpstr>
      <vt:lpstr>FIGURAS HÍBRIDAS ENTRE DIREITOS PESSOAIS E REAIS</vt:lpstr>
      <vt:lpstr>FIGURAS HÍBRIDAS ENTRE DIREITOS PESSOAIS E REAIS</vt:lpstr>
      <vt:lpstr>FIGURAS HÍBRIDAS ENTRE DIREITOS PESSOAIS E REAIS</vt:lpstr>
      <vt:lpstr>EXEMPLOS</vt:lpstr>
      <vt:lpstr>ELEMENTOS COMPÕEM A RELAÇÃO JURÍDICA OBRIGACIONAL</vt:lpstr>
      <vt:lpstr>Elementos subjetivos da obrigação</vt:lpstr>
      <vt:lpstr>QUEM PODE SER SUJEITO DA RELAÇÃO OBRIGACIONAL</vt:lpstr>
      <vt:lpstr>FONTES DAS OBRIGAÇÕES</vt:lpstr>
      <vt:lpstr>Elemento objetivo ou material da obrigação</vt:lpstr>
      <vt:lpstr>Elemento objetivo ou material da obrigação</vt:lpstr>
      <vt:lpstr>OBJETO IMEDIATO e MEDIATO DA OBRIGAÇÃO</vt:lpstr>
      <vt:lpstr>Apresentação do PowerPoint</vt:lpstr>
      <vt:lpstr>Requisitos do objeto imediato (prestação) da obrigação</vt:lpstr>
      <vt:lpstr>Elemento imaterial, virtual ou espiritual da obrigação</vt:lpstr>
      <vt:lpstr>Apresentação do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6311</cp:lastModifiedBy>
  <cp:revision>106</cp:revision>
  <cp:lastPrinted>2014-09-01T19:58:10Z</cp:lastPrinted>
  <dcterms:created xsi:type="dcterms:W3CDTF">2014-08-24T16:14:46Z</dcterms:created>
  <dcterms:modified xsi:type="dcterms:W3CDTF">2015-03-04T20:15:26Z</dcterms:modified>
</cp:coreProperties>
</file>