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8" r:id="rId3"/>
    <p:sldId id="26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77050" cy="96535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405" y="2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AF62C293-7E97-41E3-8576-4109863591D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169235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405" y="9169235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F5675E1A-399C-470F-AEC6-D23B9EDD1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256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927A-65B3-4FB6-A2C8-4451AA705B53}" type="datetimeFigureOut">
              <a:rPr lang="pt-BR" smtClean="0"/>
              <a:t>26/10/2014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106" y="1"/>
            <a:ext cx="9122893" cy="119675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INDIVIDUALIZAÇÃO DA PESSOA </a:t>
            </a:r>
            <a:r>
              <a:rPr lang="pt-BR" b="1" dirty="0" smtClean="0">
                <a:solidFill>
                  <a:srgbClr val="FF0000"/>
                </a:solidFill>
              </a:rPr>
              <a:t>NATURAL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PROF. EDMILSON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6" t="8537" r="12966" b="10979"/>
          <a:stretch/>
        </p:blipFill>
        <p:spPr>
          <a:xfrm>
            <a:off x="179512" y="1268760"/>
            <a:ext cx="8784976" cy="52565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Parágrafo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único do Art. 58 da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LRP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substituição do prenome será ainda admitida em razão de fundada coação ou ameaça decorrente da colaboração com a apuração de crime, por determinação, em sentença, de juiz competente, ouvido o Ministério Público.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/>
              <a:t>IMUTABILIDADE DO </a:t>
            </a:r>
            <a:r>
              <a:rPr lang="pt-BR" b="1" dirty="0" smtClean="0"/>
              <a:t>NOME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73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12568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</a:t>
            </a:r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56 da </a:t>
            </a:r>
            <a:r>
              <a:rPr lang="pt-B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LRP</a:t>
            </a:r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O interessado, no </a:t>
            </a:r>
            <a:r>
              <a:rPr lang="pt-BR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primeiro ano após ter atingido a maioridade civil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, poderá, pessoalmente ou por procurador bastante, </a:t>
            </a:r>
            <a:r>
              <a:rPr lang="pt-BR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alterar o nome, desde que não prejudique os apelidos de família,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averbando-se a alteração que será publicada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pela imprensa</a:t>
            </a:r>
          </a:p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Vide art. 40 da </a:t>
            </a:r>
            <a:r>
              <a:rPr lang="pt-BR" sz="3200" dirty="0" err="1" smtClean="0">
                <a:latin typeface="Times New Roman" pitchFamily="18" charset="0"/>
                <a:cs typeface="Times New Roman" pitchFamily="18" charset="0"/>
              </a:rPr>
              <a:t>LRP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/>
              <a:t>IMUTABILIDADE DO </a:t>
            </a:r>
            <a:r>
              <a:rPr lang="pt-BR" b="1" dirty="0" smtClean="0"/>
              <a:t>NOME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2565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Art. </a:t>
            </a:r>
            <a:r>
              <a:rPr lang="pt-BR" b="1" dirty="0" smtClean="0">
                <a:solidFill>
                  <a:srgbClr val="FF0000"/>
                </a:solidFill>
              </a:rPr>
              <a:t>57 </a:t>
            </a:r>
            <a:r>
              <a:rPr lang="pt-B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pt-BR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LRP</a:t>
            </a:r>
            <a:r>
              <a:rPr lang="pt-BR" b="1" dirty="0" smtClean="0"/>
              <a:t>.</a:t>
            </a:r>
            <a:r>
              <a:rPr lang="pt-BR" dirty="0"/>
              <a:t>  </a:t>
            </a: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alteração posterior de nome, somente por exceção e motivadamente, após audiência do Ministério Público, será permitida por sentença do juiz a que estiver sujeito o registro, arquivando-se o mandado e publicando-se a alteração pela imprensa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/>
              <a:t>IMUTABILIDADE DO </a:t>
            </a:r>
            <a:r>
              <a:rPr lang="pt-BR" b="1" dirty="0" smtClean="0"/>
              <a:t>NOME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expuser seu portador ao ridículo ou situações vexatórias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podem ser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registrados. </a:t>
            </a:r>
            <a:r>
              <a:rPr lang="pt-BR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pt-BR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55, </a:t>
            </a:r>
            <a:r>
              <a:rPr lang="pt-BR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ú </a:t>
            </a:r>
            <a:r>
              <a:rPr lang="pt-BR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LRP</a:t>
            </a:r>
            <a:endParaRPr lang="pt-BR" sz="28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houver evidente erro gráfico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Nerson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Osvardo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etc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uso prolongado e constante de um nome diverso do que figura no registro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⎯ admite-se a alteração do nome adicionando-se o apelido ou alcunha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Edson Pelé Arantes do Nascimento, Maria da Graça Xuxa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Meneghel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Luiz Inácio Lula da etc.).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casamento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1.565, §1º, 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estável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Transexual</a:t>
            </a:r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t-BR" sz="3200" b="1" dirty="0"/>
              <a:t>OUTROS CASOS RELATIVOS AO </a:t>
            </a:r>
            <a:r>
              <a:rPr lang="pt-BR" sz="3200" b="1" dirty="0" smtClean="0"/>
              <a:t>NOME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764704"/>
            <a:ext cx="8784976" cy="5904656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(ou físico)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⎯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pessoais: idade, sexo, saúde mental e física, altura, peso, etc.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⎯ indica a situação que a pessoa ocupa na família (possui relevância no Direito de Família e das Sucessões):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matrimônio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solteiro, casado, viúvo, separado ou divorciado.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uanto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parentesco consanguíneo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pai, mãe, filho, avô, irmão, primo, tio, etc.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afinidade: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sogro, sogra, genro, nora, cunhado, etc.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⎯ identifica a pessoa a partir do local em que nasceu ou de sua condição política dentro de um País: nacional (nato ou naturalizado),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ESTADO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2565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conceito de domicílio (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domus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casa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surge da necessidade legal que se tem de fixar as pessoas em determinado ponto do território nacional, onde possam ser encontradas para responder por suas obrigações. </a:t>
            </a: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dirty="0" smtClean="0"/>
              <a:t>DOMICÍLIO</a:t>
            </a:r>
            <a:endParaRPr lang="pt-B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Moradia ou habitação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é o local onde a pessoa se estabelece provisoriamente, sem ânimo de 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permanecer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alugar uma casa de praia por um 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mês);</a:t>
            </a:r>
            <a:endParaRPr lang="pt-BR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Residência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é o lugar em que o indivíduo se estabelece habitualmente, com a intenção de permanecer, mesmo que dele se ausente temporariamente; </a:t>
            </a:r>
            <a:endParaRPr lang="pt-BR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Domicílio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⎯ é a sede da pessoa, tanto física como jurídica, onde se presume a sua presença para efeitos de direito e onde exerce ou pratica, habitualmente, seus atos e negócios jurídicos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o lugar onde a pessoa estabelece sua residência com ânimo definitivo de </a:t>
            </a:r>
            <a:r>
              <a:rPr lang="pt-B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permanecer</a:t>
            </a: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dirty="0"/>
              <a:t>DOMICÍLIO </a:t>
            </a:r>
            <a:r>
              <a:rPr lang="pt-BR" dirty="0" smtClean="0"/>
              <a:t>- </a:t>
            </a:r>
            <a:r>
              <a:rPr lang="pt-BR" b="1" dirty="0" smtClean="0"/>
              <a:t>DISTINÇÃO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89654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t-BR" b="1" dirty="0"/>
              <a:t>pluralidade domiciliar:</a:t>
            </a:r>
            <a:r>
              <a:rPr lang="pt-BR" dirty="0"/>
              <a:t> </a:t>
            </a:r>
            <a:r>
              <a:rPr lang="pt-BR" dirty="0" smtClean="0"/>
              <a:t>(pessoa </a:t>
            </a:r>
            <a:r>
              <a:rPr lang="pt-BR" dirty="0"/>
              <a:t>com diversas residências onde alternadamente </a:t>
            </a:r>
            <a:r>
              <a:rPr lang="pt-BR" dirty="0" smtClean="0"/>
              <a:t>viva) - </a:t>
            </a:r>
            <a:r>
              <a:rPr lang="pt-BR" dirty="0" smtClean="0">
                <a:solidFill>
                  <a:srgbClr val="0000FF"/>
                </a:solidFill>
              </a:rPr>
              <a:t>domicílio </a:t>
            </a:r>
            <a:r>
              <a:rPr lang="pt-BR" dirty="0">
                <a:solidFill>
                  <a:srgbClr val="0000FF"/>
                </a:solidFill>
              </a:rPr>
              <a:t>será qualquer delas (art. 71, CC);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/>
              <a:t>pessoa sem residência </a:t>
            </a:r>
            <a:r>
              <a:rPr lang="pt-BR" b="1" dirty="0" smtClean="0"/>
              <a:t>habitual:</a:t>
            </a:r>
            <a:r>
              <a:rPr lang="pt-BR" dirty="0" smtClean="0"/>
              <a:t> </a:t>
            </a:r>
            <a:r>
              <a:rPr lang="pt-BR" dirty="0"/>
              <a:t>domicílio será o local onde for encontrada (art. 73, CC).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t-BR" b="1" dirty="0"/>
              <a:t>Domicílio Legal ou Necessário</a:t>
            </a:r>
            <a:r>
              <a:rPr lang="pt-BR" dirty="0"/>
              <a:t>: incapaz (absoluta ou relativamente), servidor público, militar, preso e marítimo (art. 76, CC).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0000FF"/>
                </a:solidFill>
              </a:rPr>
              <a:t>ESPÉCIES DE </a:t>
            </a:r>
            <a:r>
              <a:rPr lang="pt-BR" b="1" dirty="0" smtClean="0">
                <a:solidFill>
                  <a:srgbClr val="0000FF"/>
                </a:solidFill>
              </a:rPr>
              <a:t>DOMICÍLIO</a:t>
            </a:r>
            <a:endParaRPr lang="pt-B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2565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 algn="just">
              <a:buAutoNum type="alphaLcParenR"/>
            </a:pPr>
            <a:r>
              <a:rPr lang="pt-BR" b="1" dirty="0" smtClean="0">
                <a:solidFill>
                  <a:srgbClr val="0000FF"/>
                </a:solidFill>
              </a:rPr>
              <a:t>domicílio </a:t>
            </a:r>
            <a:r>
              <a:rPr lang="pt-BR" b="1" dirty="0">
                <a:solidFill>
                  <a:srgbClr val="0000FF"/>
                </a:solidFill>
              </a:rPr>
              <a:t>contratual</a:t>
            </a:r>
            <a:r>
              <a:rPr lang="pt-BR" dirty="0">
                <a:solidFill>
                  <a:srgbClr val="0000FF"/>
                </a:solidFill>
              </a:rPr>
              <a:t> (art. 78, CC) que é o local especificado no contrato para o cumprimento das obrigações dele resultantes; </a:t>
            </a:r>
            <a:endParaRPr lang="pt-BR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r>
              <a:rPr lang="pt-BR" b="1" dirty="0">
                <a:solidFill>
                  <a:srgbClr val="FF0000"/>
                </a:solidFill>
              </a:rPr>
              <a:t>b) domicílio (ou foro) de eleição ou cláusula de eleição de foro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(art</a:t>
            </a:r>
            <a:r>
              <a:rPr lang="pt-BR" dirty="0">
                <a:solidFill>
                  <a:srgbClr val="FF0000"/>
                </a:solidFill>
              </a:rPr>
              <a:t>. 111 do Código de Processo Civil</a:t>
            </a:r>
            <a:r>
              <a:rPr lang="pt-BR" dirty="0" smtClean="0">
                <a:solidFill>
                  <a:srgbClr val="FF0000"/>
                </a:solidFill>
              </a:rPr>
              <a:t>) - escolhido </a:t>
            </a:r>
            <a:r>
              <a:rPr lang="pt-BR" dirty="0">
                <a:solidFill>
                  <a:srgbClr val="FF0000"/>
                </a:solidFill>
              </a:rPr>
              <a:t>pelas partes para a propositura de ações relativas às obrigações. </a:t>
            </a:r>
          </a:p>
          <a:p>
            <a:pPr algn="just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/>
              <a:t>Domicílio voluntário </a:t>
            </a:r>
            <a:r>
              <a:rPr lang="pt-BR" b="1" dirty="0" smtClean="0"/>
              <a:t>especial</a:t>
            </a:r>
            <a:endParaRPr lang="pt-BR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/>
              <a:t>Jurisprudência</a:t>
            </a:r>
            <a:r>
              <a:rPr lang="pt-BR" dirty="0"/>
              <a:t> → não se admite o foro de eleição nos contratos por adesão quando dificultar os direitos do aderente em comparecer em juízo; considera-se como sendo uma cláusula abusiva e, por isso, nula.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Atributos da personalidade – são os elementos que permitem a identificação precisa de uma pessoa na </a:t>
            </a:r>
            <a:r>
              <a:rPr lang="pt-BR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sociedade;</a:t>
            </a:r>
          </a:p>
          <a:p>
            <a:pPr marL="0" indent="0" algn="just">
              <a:buClr>
                <a:srgbClr val="C00000"/>
              </a:buClr>
              <a:buSzPct val="100000"/>
              <a:buNone/>
            </a:pPr>
            <a:endParaRPr lang="pt-B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interessa somente à pessoa, mas também ao Estado e a terceiros, para maior segurança dos negócios e convivência social e familiar. 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endParaRPr lang="pt-B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INDIVIDUALIZAÇÃO DA PESSOA NATURAL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544616"/>
          </a:xfrm>
        </p:spPr>
        <p:txBody>
          <a:bodyPr>
            <a:normAutofit/>
          </a:bodyPr>
          <a:lstStyle/>
          <a:p>
            <a:pPr marL="514350" indent="-514350" algn="just">
              <a:buAutoNum type="alphaLcParenR"/>
            </a:pPr>
            <a:r>
              <a:rPr lang="pt-BR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lang="pt-BR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é o reconhecimento da pessoa na sociedade. </a:t>
            </a:r>
            <a:endParaRPr lang="pt-BR" sz="28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Aspectos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(direito que as pessoas têm ao nome)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e;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público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(interesse do Estado de distinguir as pessoas umas das outras).</a:t>
            </a: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é a posição desta pessoa na família e na sociedade.</a:t>
            </a: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Domicílio</a:t>
            </a:r>
            <a: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é o lugar da atividade social desta pessoa. A sua sede jurídica.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INDIVIDUALIZAÇÃO DA PESSOA</a:t>
            </a:r>
            <a:endParaRPr lang="pt-B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76" y="0"/>
            <a:ext cx="9117423" cy="1143000"/>
          </a:xfrm>
          <a:solidFill>
            <a:srgbClr val="FFFF00"/>
          </a:solidFill>
        </p:spPr>
        <p:txBody>
          <a:bodyPr/>
          <a:lstStyle/>
          <a:p>
            <a:r>
              <a:rPr lang="pt-BR" b="1" dirty="0">
                <a:solidFill>
                  <a:srgbClr val="0000FF"/>
                </a:solidFill>
              </a:rPr>
              <a:t>NOME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496855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t-BR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sinal exterior pelo qual se designa e se reconhece uma pessoa. </a:t>
            </a:r>
            <a:endParaRPr lang="pt-BR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nome que ela fica conhecida no seio da família e da comunidade em que vive.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empregado em sentido amplo, identificando o “nome completo”.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16, CC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 </a:t>
            </a:r>
            <a:r>
              <a:rPr lang="pt-B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 tem direito ao nome, nele compreendidos o prenome e o sobrenome.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7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/>
              <a:t>ATRIBUTOS DO </a:t>
            </a:r>
            <a:r>
              <a:rPr lang="pt-BR" b="1" dirty="0" smtClean="0"/>
              <a:t>NOME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nome é direito inalienável (não pode ser vendido);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imprescritível (não correm prazos prescricionais);</a:t>
            </a:r>
          </a:p>
          <a:p>
            <a:pPr algn="just"/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personalíssimo, essencial para o exercício de direitos e cumprimento das obrigações. </a:t>
            </a:r>
          </a:p>
          <a:p>
            <a:pPr algn="just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 tempo marca a idade... e o nome marca a existência da pessoa”. 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5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PROTEÇÃO AO </a:t>
            </a:r>
            <a:r>
              <a:rPr lang="pt-BR" b="1" dirty="0" smtClean="0">
                <a:solidFill>
                  <a:srgbClr val="FF0000"/>
                </a:solidFill>
              </a:rPr>
              <a:t>NOME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/>
          <a:lstStyle/>
          <a:p>
            <a:pPr algn="just"/>
            <a:r>
              <a:rPr lang="pt-BR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17. O nome da pessoa não pode ser empregado por outrem em publicações ou representações que a exponham ao desprezo público, ainda quando não haja intenção difamatória</a:t>
            </a:r>
            <a:r>
              <a:rPr lang="pt-BR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18. Sem autorização, não se pode usar o nome alheio em propaganda comercial.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01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00FF"/>
                </a:solidFill>
              </a:rPr>
              <a:t>ELEMENTOS CONSTITUTIVOS DO </a:t>
            </a:r>
            <a:r>
              <a:rPr lang="pt-BR" b="1" dirty="0" smtClean="0">
                <a:solidFill>
                  <a:srgbClr val="0000FF"/>
                </a:solidFill>
              </a:rPr>
              <a:t>NOME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Prenome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⎯ é o nome individual, próprio da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 (nome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batismo)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simples </a:t>
            </a: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João, José, Rodrigo, Laura, Aparecida, etc.) </a:t>
            </a:r>
            <a:endParaRPr lang="pt-BR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José Carlos, Antônio Pedro, Ana Maria, etc.).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Patronímico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⎯ ou nome de família, ou apelido de família, ou simplesmente sobrenome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⎯ identifica a procedência da pessoa, o tronco familiar do qual provém, indicando sua filiação ou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estirpe.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9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Agnome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⎯ é o sinal distintivo entre pessoas da mesma família com nomes iguais, que se acrescenta ao nome completo (</a:t>
            </a:r>
            <a:r>
              <a:rPr lang="pt-B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Júnior, Filho, Neto, Sobrinho).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pseudônimo</a:t>
            </a: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(nome falso) </a:t>
            </a: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codinome também goza de proteção legal (art. 19, CC). </a:t>
            </a:r>
            <a:endParaRPr lang="pt-BR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nome atrás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qual se abriga um autor de obra cultural ou artística, para o exercício desta atividade específica (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cantor, ator, autor de um livro, etc.). 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00FF"/>
                </a:solidFill>
              </a:rPr>
              <a:t>ELEMENTOS CONSTITUTIVOS DO </a:t>
            </a:r>
            <a:r>
              <a:rPr lang="pt-BR" b="1" dirty="0" smtClean="0">
                <a:solidFill>
                  <a:srgbClr val="0000FF"/>
                </a:solidFill>
              </a:rPr>
              <a:t>NOME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6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b="1" dirty="0"/>
              <a:t>IMUTABILIDADE DO </a:t>
            </a:r>
            <a:r>
              <a:rPr lang="pt-BR" b="1" dirty="0" smtClean="0"/>
              <a:t>NOME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32859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princípio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nome é imutável. </a:t>
            </a:r>
            <a:endParaRPr lang="pt-B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 princípio sofre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diversas exceções em casos justificados. 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>
                <a:solidFill>
                  <a:srgbClr val="FF0000"/>
                </a:solidFill>
              </a:rPr>
              <a:t>Lei de Registros Públicos (</a:t>
            </a:r>
            <a:r>
              <a:rPr lang="pt-BR" b="1" dirty="0" err="1">
                <a:solidFill>
                  <a:srgbClr val="FF0000"/>
                </a:solidFill>
              </a:rPr>
              <a:t>LRP</a:t>
            </a:r>
            <a:r>
              <a:rPr lang="pt-BR" b="1" dirty="0">
                <a:solidFill>
                  <a:srgbClr val="FF0000"/>
                </a:solidFill>
              </a:rPr>
              <a:t>) n° </a:t>
            </a:r>
            <a:r>
              <a:rPr lang="pt-BR" b="1" dirty="0" smtClean="0">
                <a:solidFill>
                  <a:srgbClr val="FF0000"/>
                </a:solidFill>
              </a:rPr>
              <a:t>6.015/73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58. O prenome será definitivo, admitindo-se, todavia, a sua substituição por apelidos públicos </a:t>
            </a:r>
            <a:r>
              <a:rPr lang="pt-BR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notório;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8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1201</Words>
  <Application>Microsoft Office PowerPoint</Application>
  <PresentationFormat>Apresentação na tela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INDIVIDUALIZAÇÃO DA PESSOA NATURAL PROF. EDMILSON</vt:lpstr>
      <vt:lpstr>INDIVIDUALIZAÇÃO DA PESSOA NATURAL</vt:lpstr>
      <vt:lpstr>INDIVIDUALIZAÇÃO DA PESSOA</vt:lpstr>
      <vt:lpstr>NOME</vt:lpstr>
      <vt:lpstr>ATRIBUTOS DO NOME</vt:lpstr>
      <vt:lpstr>PROTEÇÃO AO NOME</vt:lpstr>
      <vt:lpstr>ELEMENTOS CONSTITUTIVOS DO NOME</vt:lpstr>
      <vt:lpstr>ELEMENTOS CONSTITUTIVOS DO NOME</vt:lpstr>
      <vt:lpstr>IMUTABILIDADE DO NOME</vt:lpstr>
      <vt:lpstr>IMUTABILIDADE DO NOME</vt:lpstr>
      <vt:lpstr>IMUTABILIDADE DO NOME</vt:lpstr>
      <vt:lpstr>IMUTABILIDADE DO NOME</vt:lpstr>
      <vt:lpstr>OUTROS CASOS RELATIVOS AO NOME</vt:lpstr>
      <vt:lpstr>ESTADO</vt:lpstr>
      <vt:lpstr>DOMICÍLIO</vt:lpstr>
      <vt:lpstr>DOMICÍLIO - DISTINÇÃO</vt:lpstr>
      <vt:lpstr>ESPÉCIES DE DOMICÍLIO</vt:lpstr>
      <vt:lpstr>Domicílio voluntário especial</vt:lpstr>
      <vt:lpstr>Apresentação do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Edmilson</dc:creator>
  <cp:lastModifiedBy>Edmilson</cp:lastModifiedBy>
  <cp:revision>27</cp:revision>
  <cp:lastPrinted>2014-10-27T01:05:06Z</cp:lastPrinted>
  <dcterms:created xsi:type="dcterms:W3CDTF">2014-09-14T21:35:44Z</dcterms:created>
  <dcterms:modified xsi:type="dcterms:W3CDTF">2014-10-27T01:35:36Z</dcterms:modified>
</cp:coreProperties>
</file>