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9" r:id="rId18"/>
    <p:sldId id="283" r:id="rId19"/>
    <p:sldId id="284" r:id="rId20"/>
    <p:sldId id="290" r:id="rId21"/>
    <p:sldId id="291" r:id="rId22"/>
    <p:sldId id="292" r:id="rId23"/>
    <p:sldId id="293" r:id="rId24"/>
    <p:sldId id="285" r:id="rId25"/>
    <p:sldId id="286" r:id="rId26"/>
    <p:sldId id="287" r:id="rId27"/>
    <p:sldId id="288" r:id="rId28"/>
    <p:sldId id="294" r:id="rId29"/>
    <p:sldId id="281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AB552F-B455-4B91-935F-FF9F9234BF00}" type="datetimeFigureOut">
              <a:rPr lang="pt-BR" smtClean="0"/>
              <a:pPr/>
              <a:t>31/08/2014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31/08/2014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31/08/2014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31/08/2014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31/08/2014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31/08/2014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31/08/2014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31/08/2014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31/08/2014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31/08/2014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AB552F-B455-4B91-935F-FF9F9234BF00}" type="datetimeFigureOut">
              <a:rPr lang="pt-BR" smtClean="0"/>
              <a:pPr/>
              <a:t>31/08/2014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AB552F-B455-4B91-935F-FF9F9234BF00}" type="datetimeFigureOut">
              <a:rPr lang="pt-BR" smtClean="0"/>
              <a:pPr/>
              <a:t>31/08/2014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9790"/>
            <a:ext cx="9144000" cy="1042946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O CORPO QUE NÃO </a:t>
            </a:r>
            <a:r>
              <a:rPr lang="pt-BR" dirty="0" smtClean="0">
                <a:solidFill>
                  <a:srgbClr val="FF0000"/>
                </a:solidFill>
              </a:rPr>
              <a:t>VIBRA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61" y="1080235"/>
            <a:ext cx="8424936" cy="4454050"/>
          </a:xfrm>
          <a:prstGeom prst="rect">
            <a:avLst/>
          </a:prstGeom>
        </p:spPr>
      </p:pic>
      <p:sp>
        <p:nvSpPr>
          <p:cNvPr id="5" name="Título 2"/>
          <p:cNvSpPr txBox="1">
            <a:spLocks/>
          </p:cNvSpPr>
          <p:nvPr/>
        </p:nvSpPr>
        <p:spPr>
          <a:xfrm>
            <a:off x="-31583" y="5500844"/>
            <a:ext cx="9066904" cy="1330978"/>
          </a:xfrm>
          <a:prstGeom prst="rect">
            <a:avLst/>
          </a:prstGeom>
          <a:solidFill>
            <a:srgbClr val="FFFF00"/>
          </a:solidFill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dirty="0" smtClean="0">
                <a:solidFill>
                  <a:srgbClr val="0033CC"/>
                </a:solidFill>
              </a:rPr>
              <a:t>É UM ESQUELETO QUE SE ARRASTA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4968552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</a:pPr>
            <a:r>
              <a:rPr lang="pt-BR" sz="3200" dirty="0" smtClean="0">
                <a:latin typeface="Times New Roman" panose="02020603050405020304" pitchFamily="18" charset="0"/>
                <a:cs typeface="Times New Roman" pitchFamily="18" charset="0"/>
              </a:rPr>
              <a:t>Vida dependente. (teoria </a:t>
            </a:r>
            <a:r>
              <a:rPr lang="pt-BR" sz="3200" dirty="0" err="1" smtClean="0">
                <a:latin typeface="Times New Roman" pitchFamily="18" charset="0"/>
                <a:cs typeface="Times New Roman" pitchFamily="18" charset="0"/>
              </a:rPr>
              <a:t>natalista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</a:pP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Não tem personalidade, pois ainda não é pessoa sob o ponto de vista jurídico, porem a lei põe a salvo seus direitos.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</a:pP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 realidade o nascituro tem uma expectativa de direito. </a:t>
            </a:r>
          </a:p>
          <a:p>
            <a:pPr algn="just"/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Maria Helena Diniz 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Personalidade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jurídica 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 </a:t>
            </a:r>
            <a:r>
              <a:rPr lang="pt-B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(é titular </a:t>
            </a: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“direitos da </a:t>
            </a:r>
            <a:r>
              <a:rPr lang="pt-B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personalidade desde </a:t>
            </a: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concepção). </a:t>
            </a:r>
            <a:endParaRPr lang="pt-B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NASCITURO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8892480" cy="594928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Direito de nascer e de viver. (crime de aborto);</a:t>
            </a:r>
          </a:p>
          <a:p>
            <a:pPr algn="just"/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Filiação (inclusive com possibilidade de realização de exame de paternidade para se aferir a paternidade – STF;</a:t>
            </a:r>
          </a:p>
          <a:p>
            <a:pPr algn="just"/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Alimento gravídicos e Assistência pré-natal (Art. 8º do ECA);</a:t>
            </a:r>
          </a:p>
          <a:p>
            <a:pPr algn="just"/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Doação (ato inter vivos), (Art. 542, CC);</a:t>
            </a:r>
          </a:p>
          <a:p>
            <a:pPr algn="just"/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Herança (causa </a:t>
            </a:r>
            <a:r>
              <a:rPr lang="pt-BR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mortis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), legítima ou por testamento, legado, desde que nasça com vida (Art. 1.798, CC);</a:t>
            </a:r>
          </a:p>
          <a:p>
            <a:pPr algn="just"/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Pode ser-lhe nomeado curador para a defesa de seus interesses (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Arts</a:t>
            </a:r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877 e 878, CPC);</a:t>
            </a:r>
          </a:p>
          <a:p>
            <a:pPr algn="just"/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Direito à sucessão (</a:t>
            </a:r>
            <a:r>
              <a:rPr lang="pt-BR" sz="2800" b="1" dirty="0" err="1" smtClean="0">
                <a:latin typeface="Times New Roman" pitchFamily="18" charset="0"/>
                <a:cs typeface="Times New Roman" pitchFamily="18" charset="0"/>
              </a:rPr>
              <a:t>Arts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. 1.784 e 1.798, e Art. 1.799, I, CC).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0033CC"/>
                </a:solidFill>
              </a:rPr>
              <a:t>DIREITOS DO NASCITURO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2565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1.798. Legitimam-se a suceder as pessoas nascidas </a:t>
            </a:r>
            <a:r>
              <a:rPr lang="pt-BR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 já concebidas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momento da abertura da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sucessão.</a:t>
            </a:r>
          </a:p>
          <a:p>
            <a:pPr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representação do nascituro se dá por intermédio de seus pais (Art. 1690 do CC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Nascendo 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vida, a sua existência, no tocante aos seus interesses, retroage ao momento de sua concepção. </a:t>
            </a:r>
            <a:endParaRPr lang="pt-BR" sz="32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expectativas de direito, que lhe tinham sido atribuídas na fase de concepção, agora se transformam em direitos subjetivos.</a:t>
            </a:r>
          </a:p>
          <a:p>
            <a:pPr algn="just"/>
            <a:endParaRPr lang="pt-B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0033CC"/>
                </a:solidFill>
              </a:rPr>
              <a:t>DIREITOS DO NASCITURO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1662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  <a:spcAft>
                <a:spcPts val="800"/>
              </a:spcAft>
            </a:pP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 nascimento deve ser registrado, mesmo que a criança tenha nascido morta ou morrido durante o parto (Art. 50 da lei 6015/73). </a:t>
            </a:r>
            <a:endParaRPr lang="pt-BR" sz="32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800"/>
              </a:spcBef>
              <a:spcAft>
                <a:spcPts val="800"/>
              </a:spcAft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for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natimorta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assento será feito no “Livro C Auxiliar” (Art. 53, §1º da lei 6015/73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spcBef>
                <a:spcPts val="800"/>
              </a:spcBef>
              <a:spcAft>
                <a:spcPts val="800"/>
              </a:spcAft>
            </a:pP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criança nasceu viva e logo depois morreu (chegou a respirar), serão feitos </a:t>
            </a:r>
            <a:r>
              <a:rPr lang="pt-BR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dois registros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o do nascimento (constando o nome da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criança), e o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óbito (Art. 53, §2º da lei 6015/73).</a:t>
            </a:r>
          </a:p>
          <a:p>
            <a:pPr algn="just"/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>
                <a:solidFill>
                  <a:srgbClr val="0033CC"/>
                </a:solidFill>
                <a:effectLst/>
              </a:rPr>
              <a:t>REGISTRO DE </a:t>
            </a:r>
            <a:r>
              <a:rPr lang="pt-BR" sz="3200" dirty="0" smtClean="0">
                <a:solidFill>
                  <a:srgbClr val="0033CC"/>
                </a:solidFill>
                <a:effectLst/>
              </a:rPr>
              <a:t>NASCIMENTO</a:t>
            </a:r>
            <a:endParaRPr lang="pt-BR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482453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existência da pessoa natural </a:t>
            </a:r>
            <a:r>
              <a:rPr lang="pt-BR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termina com a morte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(art. 6º , CC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pt-B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a morte, 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desaparecem, como regra, os direitos e as obrigações de natureza </a:t>
            </a:r>
            <a:r>
              <a:rPr lang="pt-BR" sz="32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personalíssima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32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dissolução do vínculo matrimonial, relação de parentesco, etc</a:t>
            </a: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Já os direitos não personalíssimos (em especial os de natureza patrimonial) são transmitidos aos seus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sucessores.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>
                <a:solidFill>
                  <a:srgbClr val="FF0000"/>
                </a:solidFill>
                <a:effectLst/>
              </a:rPr>
              <a:t>FIM DA PERSONALIDADE DA PESSOA </a:t>
            </a:r>
            <a:r>
              <a:rPr lang="pt-BR" sz="3200" dirty="0" smtClean="0">
                <a:solidFill>
                  <a:srgbClr val="FF0000"/>
                </a:solidFill>
                <a:effectLst/>
              </a:rPr>
              <a:t>NATURAL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268760"/>
            <a:ext cx="8496944" cy="4968552"/>
          </a:xfrm>
        </p:spPr>
        <p:txBody>
          <a:bodyPr>
            <a:normAutofit/>
          </a:bodyPr>
          <a:lstStyle/>
          <a:p>
            <a:pPr algn="just"/>
            <a:r>
              <a:rPr lang="pt-BR" sz="3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personalidade civil </a:t>
            </a:r>
            <a:r>
              <a:rPr lang="pt-BR" sz="36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termina com a morte física</a:t>
            </a:r>
            <a:r>
              <a:rPr lang="pt-BR" sz="3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deixando o indivíduo de ser sujeito de direitos e obrigações (mors </a:t>
            </a:r>
            <a:r>
              <a:rPr lang="pt-BR" sz="36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omnia</a:t>
            </a:r>
            <a:r>
              <a:rPr lang="pt-BR" sz="3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solvit</a:t>
            </a:r>
            <a:r>
              <a:rPr lang="pt-BR" sz="3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morte tudo resolve”).</a:t>
            </a:r>
            <a:endParaRPr lang="pt-BR" sz="36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 </a:t>
            </a:r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três espécies de morte: </a:t>
            </a:r>
            <a:endParaRPr lang="pt-BR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real; </a:t>
            </a:r>
            <a:endPara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civil; </a:t>
            </a:r>
            <a:endPara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presumida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>
                <a:effectLst/>
              </a:rPr>
              <a:t>ESPÉCIES DE MORTE 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908720"/>
            <a:ext cx="8964488" cy="561662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30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real se dá com o óbito comprovado da pessoa natural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com ou sem o </a:t>
            </a: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Tradicionalmente isso ocorre com a parada total do aparelho cardiorrespiratório;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comunidade científica mundial, e o Conselho Federal de Medicina – “o marco mais seguro para se aferir a extinção da pessoa física é a </a:t>
            </a:r>
            <a:r>
              <a:rPr lang="pt-BR" sz="30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encefálica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inclusive para efeito de transplante (Lei n° 9.434/97 – Lei de Transplantes)”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Isso porque a morte encefálica é irreversível.</a:t>
            </a:r>
            <a:endParaRPr lang="pt-BR" sz="3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Morte Real</a:t>
            </a:r>
            <a:endParaRPr lang="pt-BR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196752"/>
            <a:ext cx="8712968" cy="525658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regra, </a:t>
            </a:r>
            <a:r>
              <a:rPr lang="pt-BR" sz="3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exige um atestado de óbito (necessário o corpo para comprovar a certeza do evento morte</a:t>
            </a: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este documento é lavrada a certidão de óbito, sendo esta a condição para o sepultamento.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falta do corpo, recorre-se aos meios indiretos de comprovação morte real (também chamada de </a:t>
            </a:r>
            <a:r>
              <a:rPr lang="pt-BR" sz="3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justificação judicial de morte real</a:t>
            </a: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(Art. 88 da Lei n° 6.015/73):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762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61662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civil era a perda da personalidade em vida.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pena aplicada a pessoas condenadas criminalmente, em situações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especiais;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pessoa estava viva fisicamente, mas a lei a considerava morta para todos efeitos jurídicos. </a:t>
            </a:r>
            <a:endParaRPr lang="pt-BR" sz="2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podia casar, fazer contratos, herdar, trabalhar, etc.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Atualmente,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 mais este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instituto, porem há resquícios;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Exemplo: Exclusão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herança por indignidade do filho, “como se ele morto fosse” (Art. 1.816, CC). 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718" y="-16076"/>
            <a:ext cx="9135282" cy="85278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Civil </a:t>
            </a:r>
          </a:p>
        </p:txBody>
      </p:sp>
    </p:spTree>
    <p:extLst>
      <p:ext uri="{BB962C8B-B14F-4D97-AF65-F5344CB8AC3E}">
        <p14:creationId xmlns:p14="http://schemas.microsoft.com/office/powerpoint/2010/main" val="293918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544616"/>
          </a:xfrm>
        </p:spPr>
        <p:txBody>
          <a:bodyPr>
            <a:normAutofit/>
          </a:bodyPr>
          <a:lstStyle/>
          <a:p>
            <a:pPr algn="just"/>
            <a:r>
              <a:rPr lang="pt-BR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Ocorre </a:t>
            </a:r>
            <a:r>
              <a:rPr lang="pt-BR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quando não se consegue provar que houve a morte real. </a:t>
            </a:r>
            <a:endParaRPr lang="pt-BR" sz="32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Nosso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 prevê duas formas distintas para os casos em que não há a constatação fática da morte (ausência de corpo): </a:t>
            </a:r>
          </a:p>
          <a:p>
            <a:pPr algn="just"/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presumida </a:t>
            </a:r>
            <a:r>
              <a:rPr lang="pt-BR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declaração de ausência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(Art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6°,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CC) </a:t>
            </a:r>
            <a:endParaRPr lang="pt-B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presumida </a:t>
            </a:r>
            <a:r>
              <a:rPr lang="pt-BR" sz="32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 declaração de ausência</a:t>
            </a: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7°, </a:t>
            </a: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CC)</a:t>
            </a:r>
            <a:endParaRPr lang="pt-BR" sz="32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5346" y="0"/>
            <a:ext cx="9128654" cy="836712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  <a:effectLst/>
              </a:rPr>
              <a:t>Morte Presumida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2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7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4968552"/>
          </a:xfrm>
        </p:spPr>
        <p:txBody>
          <a:bodyPr>
            <a:normAutofit fontScale="92500" lnSpcReduction="10000"/>
          </a:bodyPr>
          <a:lstStyle/>
          <a:p>
            <a:pPr algn="just">
              <a:buSzPct val="100000"/>
              <a:buFont typeface="Wingdings" panose="05000000000000000000" pitchFamily="2" charset="2"/>
              <a:buChar char="q"/>
            </a:pPr>
            <a:r>
              <a:rPr lang="pt-BR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Art. 1º  Toda </a:t>
            </a:r>
            <a:r>
              <a:rPr lang="pt-BR" sz="36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pessoa</a:t>
            </a:r>
            <a:r>
              <a:rPr lang="pt-BR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é </a:t>
            </a:r>
            <a:r>
              <a:rPr lang="pt-BR" sz="36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capaz</a:t>
            </a:r>
            <a:r>
              <a:rPr lang="pt-BR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 direitos e deveres na ordem civil.</a:t>
            </a:r>
            <a:endParaRPr lang="pt-BR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Pessoa 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600" dirty="0" err="1" smtClean="0">
                <a:latin typeface="Times New Roman" pitchFamily="18" charset="0"/>
                <a:cs typeface="Times New Roman" pitchFamily="18" charset="0"/>
              </a:rPr>
              <a:t>persona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 (máscara)</a:t>
            </a: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pt-BR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Atores usavam na antiguidade romana para esconder o rosto.</a:t>
            </a: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Atualmente tem o sentido de representar o próprio sujeito de direito nas relações jurídicas;</a:t>
            </a: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Como se todos nós fossemos atores a representar um papel dentro da sociedade.</a:t>
            </a:r>
            <a:endParaRPr lang="pt-BR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PESSOAS NATURAIS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328592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seu reconhecimento exige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declaração de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ausência (</a:t>
            </a:r>
            <a:r>
              <a:rPr lang="pt-BR" sz="28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Arts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22 a 39,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CC);</a:t>
            </a:r>
            <a:endParaRPr lang="pt-BR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Ausência é o desaparecimento de uma pessoa do seu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domicílio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pessoa deixa de dar notícias de seu paradeiro por um longo período de tempo, sem nomear um representante (procurador) para administrar seus bens (art. 22, CC). 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-16076"/>
            <a:ext cx="91440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Presumida com Declaração de Ausência (Art. 6°, CC) </a:t>
            </a:r>
          </a:p>
        </p:txBody>
      </p:sp>
    </p:spTree>
    <p:extLst>
      <p:ext uri="{BB962C8B-B14F-4D97-AF65-F5344CB8AC3E}">
        <p14:creationId xmlns:p14="http://schemas.microsoft.com/office/powerpoint/2010/main" val="148356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ausência só pode ser reconhecida por meio de um processo judicial composto de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três fases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curadoria de ausentes (ou de administração provisória);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sucessão provisória;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sucessão definitiva.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25377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Presumida com Declaração de Ausência (Art. 6°, CC) </a:t>
            </a:r>
          </a:p>
        </p:txBody>
      </p:sp>
    </p:spTree>
    <p:extLst>
      <p:ext uri="{BB962C8B-B14F-4D97-AF65-F5344CB8AC3E}">
        <p14:creationId xmlns:p14="http://schemas.microsoft.com/office/powerpoint/2010/main" val="189123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47260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t-BR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Ausência (curadoria dos bens do ausente):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ou 03 anos, dependendo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hipótese (com ou sem representante),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arrecadando-se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 bens que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serão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administrados por um curador. </a:t>
            </a:r>
          </a:p>
          <a:p>
            <a:pPr marL="109728" indent="0" algn="just">
              <a:buNone/>
            </a:pP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Sucessão Provisória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é feita a partilha de forma provisória,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aguardando-se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anos. </a:t>
            </a:r>
          </a:p>
          <a:p>
            <a:pPr marL="109728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Sucessão Definitiva: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abertura já se concede a propriedade plena 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declara a morte (presumida) do ausente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Seu cônjuge é reputado viúvo. </a:t>
            </a:r>
          </a:p>
          <a:p>
            <a:pPr algn="just">
              <a:buClr>
                <a:schemeClr val="accent3">
                  <a:lumMod val="50000"/>
                </a:schemeClr>
              </a:buClr>
              <a:buSzPct val="100000"/>
              <a:buFont typeface="Wingdings" panose="05000000000000000000" pitchFamily="2" charset="2"/>
              <a:buChar char="q"/>
            </a:pP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Aguardam-se mais dez anos. Se o ausente retornar recebe os bens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existentes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estado em que se acharem (ou o preço em seu lugar). 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Presumida com Declaração de Ausência (Art. 6°, CC) </a:t>
            </a:r>
          </a:p>
        </p:txBody>
      </p:sp>
    </p:spTree>
    <p:extLst>
      <p:ext uri="{BB962C8B-B14F-4D97-AF65-F5344CB8AC3E}">
        <p14:creationId xmlns:p14="http://schemas.microsoft.com/office/powerpoint/2010/main" val="409689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RESUMO</a:t>
            </a:r>
            <a:endParaRPr lang="pt-BR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1" t="39042" r="18806" b="29899"/>
          <a:stretch/>
        </p:blipFill>
        <p:spPr bwMode="auto">
          <a:xfrm>
            <a:off x="261905" y="1916832"/>
            <a:ext cx="8636857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82850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SzPct val="100000"/>
              <a:buBlip>
                <a:blip r:embed="rId2"/>
              </a:buBlip>
            </a:pP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Ocorre nas seguintes situações:</a:t>
            </a:r>
          </a:p>
          <a:p>
            <a:pPr marL="109728" indent="0" algn="just">
              <a:buSzPct val="100000"/>
              <a:buNone/>
            </a:pPr>
            <a:endParaRPr lang="pt-B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ct val="100000"/>
              <a:buBlip>
                <a:blip r:embed="rId3"/>
              </a:buBlip>
            </a:pPr>
            <a:r>
              <a:rPr lang="pt-BR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extremamente provável a morte de quem estava em perigo de </a:t>
            </a:r>
            <a:r>
              <a:rPr lang="pt-BR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vida; </a:t>
            </a:r>
          </a:p>
          <a:p>
            <a:pPr algn="just">
              <a:buSzPct val="100000"/>
              <a:buBlip>
                <a:blip r:embed="rId3"/>
              </a:buBlip>
            </a:pP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ct val="100000"/>
              <a:buBlip>
                <a:blip r:embed="rId3"/>
              </a:buBlip>
            </a:pP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Pessoa 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desapareceu em campanha ou feito prisioneiro e não foi </a:t>
            </a: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encontrado 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até dois anos após o término da </a:t>
            </a: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guerra.</a:t>
            </a:r>
            <a:endParaRPr lang="pt-BR" sz="3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Morte presumida </a:t>
            </a:r>
            <a:r>
              <a:rPr lang="pt-BR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 declaração de ausência</a:t>
            </a:r>
            <a:r>
              <a:rPr lang="pt-B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(Art. 7°, CC)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22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25658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declaração de morte presumida é concedida judicialmente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independentemente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declaração de ausência. </a:t>
            </a:r>
            <a:endParaRPr lang="pt-BR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 ser 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requerida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depois de esgotadas as buscas e 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averiguações;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sentença fixara 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data provável do falecimento. Estabelece o art. 88 da Lei </a:t>
            </a: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Registros Públicos (Lei n° 6.015/73):</a:t>
            </a: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2608" y="14988"/>
            <a:ext cx="9141391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Morte presumida </a:t>
            </a:r>
            <a:r>
              <a:rPr lang="pt-BR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 declaração de ausência</a:t>
            </a:r>
            <a:r>
              <a:rPr lang="pt-B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(Art. 7°, CC)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7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536504"/>
          </a:xfrm>
        </p:spPr>
        <p:txBody>
          <a:bodyPr>
            <a:normAutofit/>
          </a:bodyPr>
          <a:lstStyle/>
          <a:p>
            <a:pPr algn="just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Poderão os juízes togados admitir </a:t>
            </a:r>
            <a:r>
              <a:rPr lang="pt-BR" sz="36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justificação</a:t>
            </a:r>
            <a:r>
              <a:rPr lang="pt-BR" sz="3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o assento de óbito de pessoas desaparecidas em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naufrágios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incêndio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terremoto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outra qualquer catástrofe, quando estiver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provada a </a:t>
            </a:r>
            <a:r>
              <a:rPr lang="pt-B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presença no local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desastre e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for possível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encontrar o 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cadáver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exame”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4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pt-BR" sz="3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n° 6.015/73 - (justificação judicial da morte </a:t>
            </a:r>
          </a:p>
        </p:txBody>
      </p:sp>
    </p:spTree>
    <p:extLst>
      <p:ext uri="{BB962C8B-B14F-4D97-AF65-F5344CB8AC3E}">
        <p14:creationId xmlns:p14="http://schemas.microsoft.com/office/powerpoint/2010/main" val="330000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96544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instituto pelo qual se considera que duas ou mais pessoas </a:t>
            </a:r>
            <a:r>
              <a:rPr lang="pt-B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morreram simultaneamente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sempre que não se puder averiguar qual delas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pré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-morreu, ou seja, quem morreu em primeiro lugar. </a:t>
            </a:r>
          </a:p>
          <a:p>
            <a:pPr algn="just"/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9114" y="0"/>
            <a:ext cx="9124885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COMORIÊNCIA</a:t>
            </a:r>
            <a:b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(Art</a:t>
            </a:r>
            <a:r>
              <a:rPr lang="pt-B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8º do Código </a:t>
            </a:r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Civil)</a:t>
            </a:r>
            <a:endParaRPr lang="pt-B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21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1481328"/>
            <a:ext cx="8291264" cy="4972008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Aplica-se o instituto da morte simultânea sempre que houver uma </a:t>
            </a:r>
            <a:r>
              <a:rPr lang="pt-BR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relação </a:t>
            </a: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sucessão hereditária entre os mortos. </a:t>
            </a:r>
            <a:endParaRPr lang="pt-BR" sz="3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consequência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prática da comoriência é que se os comorientes forem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herdeiros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 dos outros, não haverá transferência de bens e direitos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sucederá o outro. Abrem-se cadeias sucessórias distintas e </a:t>
            </a: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autônomas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21062" y="0"/>
            <a:ext cx="9122938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COMORIÊNCIA</a:t>
            </a:r>
            <a:b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(Art</a:t>
            </a:r>
            <a:r>
              <a:rPr lang="pt-B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8º do Código </a:t>
            </a:r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Civil)</a:t>
            </a:r>
            <a:endParaRPr lang="pt-B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83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sz="5400" dirty="0" smtClean="0">
                <a:latin typeface="Times New Roman" pitchFamily="18" charset="0"/>
                <a:cs typeface="Times New Roman" pitchFamily="18" charset="0"/>
              </a:rPr>
              <a:t>Por hoje é só pessoal</a:t>
            </a:r>
          </a:p>
          <a:p>
            <a:pPr algn="ctr"/>
            <a:r>
              <a:rPr lang="pt-BR" sz="5400" dirty="0" smtClean="0">
                <a:latin typeface="Times New Roman" pitchFamily="18" charset="0"/>
                <a:cs typeface="Times New Roman" pitchFamily="18" charset="0"/>
              </a:rPr>
              <a:t> Até a próxima</a:t>
            </a:r>
            <a:endParaRPr lang="pt-BR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256584"/>
          </a:xfrm>
        </p:spPr>
        <p:txBody>
          <a:bodyPr>
            <a:normAutofit/>
          </a:bodyPr>
          <a:lstStyle/>
          <a:p>
            <a:pPr algn="just"/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Todo ente </a:t>
            </a:r>
            <a:r>
              <a:rPr lang="pt-BR" sz="32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físico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pt-BR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jurídico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suscetível de direitos e obrigações. </a:t>
            </a:r>
          </a:p>
          <a:p>
            <a:pPr algn="just"/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PESSOA = Sujeito de Direitos.</a:t>
            </a:r>
          </a:p>
          <a:p>
            <a:pPr algn="just"/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No Brasil há duas espécies de pessoas: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Pessoa Natural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- é sinônimo de pessoa física, ser humano ou pessoa singular.. </a:t>
            </a:r>
          </a:p>
          <a:p>
            <a:pPr algn="just"/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Pessoas Jurídicas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são entes resultantes da criação da </a:t>
            </a:r>
            <a:r>
              <a:rPr lang="pt-B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prorpia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lei.</a:t>
            </a:r>
          </a:p>
          <a:p>
            <a:pPr algn="just"/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Ambas possuem aptidão para adquirir direitos e contrair obrigações. </a:t>
            </a:r>
          </a:p>
          <a:p>
            <a:pPr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2800" dirty="0" smtClean="0"/>
              <a:t>PESSOAS NATURAIS (CONCEITO)</a:t>
            </a:r>
            <a:endParaRPr lang="pt-B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 o conjunto de caracteres próprios da pessoa, reconhecida pela ordem jurídica a alguém;</a:t>
            </a:r>
          </a:p>
          <a:p>
            <a:pPr algn="just"/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É a </a:t>
            </a:r>
            <a:r>
              <a:rPr lang="pt-BR" sz="32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aptidão para adquirir direitos e contrair obrigações;</a:t>
            </a:r>
          </a:p>
          <a:p>
            <a:pPr algn="just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É atributo da dignidade do homem.</a:t>
            </a:r>
          </a:p>
          <a:p>
            <a:pPr algn="just">
              <a:buNone/>
            </a:pPr>
            <a:endParaRPr lang="pt-BR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3200" b="1" dirty="0" smtClean="0">
                <a:solidFill>
                  <a:srgbClr val="FF0000"/>
                </a:solidFill>
              </a:rPr>
              <a:t>Art. 1º do CC </a:t>
            </a:r>
            <a:r>
              <a:rPr lang="pt-BR" sz="3200" dirty="0" smtClean="0">
                <a:solidFill>
                  <a:srgbClr val="FF0000"/>
                </a:solidFill>
              </a:rPr>
              <a:t>-  Toda </a:t>
            </a:r>
            <a:r>
              <a:rPr lang="pt-BR" sz="3200" b="1" u="sng" dirty="0" smtClean="0">
                <a:solidFill>
                  <a:srgbClr val="FF0000"/>
                </a:solidFill>
              </a:rPr>
              <a:t>pessoa</a:t>
            </a:r>
            <a:r>
              <a:rPr lang="pt-BR" sz="3200" dirty="0" smtClean="0">
                <a:solidFill>
                  <a:srgbClr val="FF0000"/>
                </a:solidFill>
              </a:rPr>
              <a:t> é </a:t>
            </a:r>
            <a:r>
              <a:rPr lang="pt-BR" sz="3200" b="1" u="sng" dirty="0" smtClean="0">
                <a:solidFill>
                  <a:srgbClr val="FF0000"/>
                </a:solidFill>
              </a:rPr>
              <a:t>capaz</a:t>
            </a:r>
            <a:r>
              <a:rPr lang="pt-BR" sz="3200" dirty="0" smtClean="0">
                <a:solidFill>
                  <a:srgbClr val="FF0000"/>
                </a:solidFill>
              </a:rPr>
              <a:t> de direitos e deveres na ordem civil.</a:t>
            </a:r>
          </a:p>
          <a:p>
            <a:pPr algn="just"/>
            <a:endParaRPr lang="pt-BR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2800" dirty="0" smtClean="0"/>
              <a:t>PERSONALIDADE DA PESSOA NATURAL</a:t>
            </a:r>
            <a:endParaRPr lang="pt-B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2859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>
              <a:buClr>
                <a:srgbClr val="7030A0"/>
              </a:buClr>
              <a:buSzPct val="100000"/>
              <a:buFont typeface="Wingdings" pitchFamily="2" charset="2"/>
              <a:buChar char="q"/>
            </a:pPr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Resumindo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Pessoa Natural ou Pessoa Física é o </a:t>
            </a:r>
            <a:r>
              <a:rPr lang="pt-BR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próprio ser humano vivo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Clr>
                <a:srgbClr val="7030A0"/>
              </a:buClr>
              <a:buSzPct val="100000"/>
              <a:buNone/>
            </a:pPr>
            <a:endParaRPr lang="pt-BR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SzPct val="100000"/>
              <a:buFont typeface="Wingdings" pitchFamily="2" charset="2"/>
              <a:buChar char="q"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“A </a:t>
            </a:r>
            <a:r>
              <a:rPr lang="pt-BR" sz="3200" u="sng" dirty="0" smtClean="0">
                <a:latin typeface="Times New Roman" pitchFamily="18" charset="0"/>
                <a:cs typeface="Times New Roman" pitchFamily="18" charset="0"/>
              </a:rPr>
              <a:t>pessoa é o valor-fonte de todos os outros valores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, sendo o principal fundamento do ordenamento jurídico.” </a:t>
            </a:r>
            <a:r>
              <a:rPr lang="pt-BR" sz="1000" dirty="0" smtClean="0">
                <a:latin typeface="Times New Roman" pitchFamily="18" charset="0"/>
                <a:cs typeface="Times New Roman" pitchFamily="18" charset="0"/>
              </a:rPr>
              <a:t>Miguel Real</a:t>
            </a:r>
          </a:p>
          <a:p>
            <a:pPr algn="just">
              <a:buClr>
                <a:srgbClr val="7030A0"/>
              </a:buClr>
              <a:buSzPct val="100000"/>
              <a:buFont typeface="Wingdings" pitchFamily="2" charset="2"/>
              <a:buChar char="q"/>
            </a:pPr>
            <a:endParaRPr lang="pt-BR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SzPct val="100000"/>
              <a:buFont typeface="Wingdings" pitchFamily="2" charset="2"/>
              <a:buChar char="q"/>
            </a:pP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endParaRPr lang="pt-B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8820472" cy="594928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pt-BR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a) Teoria </a:t>
            </a:r>
            <a:r>
              <a:rPr lang="pt-BR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Concepcionista</a:t>
            </a:r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t-B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(Concepção – Gravidez);</a:t>
            </a:r>
            <a:endParaRPr lang="pt-BR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3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b) Teoria </a:t>
            </a:r>
            <a:r>
              <a:rPr lang="pt-BR" sz="3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Natalista</a:t>
            </a:r>
            <a:r>
              <a:rPr lang="pt-BR" sz="3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– (N</a:t>
            </a:r>
            <a:r>
              <a:rPr lang="pt-BR" sz="3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ascimento com vida);</a:t>
            </a:r>
            <a:endParaRPr lang="pt-BR" sz="3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Teoria da </a:t>
            </a:r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Viabilidade (</a:t>
            </a:r>
            <a:r>
              <a:rPr lang="pt-B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Possibilidade </a:t>
            </a:r>
            <a:r>
              <a:rPr lang="pt-B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sobrevivência da </a:t>
            </a:r>
            <a:r>
              <a:rPr lang="pt-B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criança). </a:t>
            </a:r>
            <a:endParaRPr lang="pt-BR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3000" b="1" i="1" dirty="0" smtClean="0">
                <a:latin typeface="Times New Roman" pitchFamily="18" charset="0"/>
                <a:cs typeface="Times New Roman" pitchFamily="18" charset="0"/>
              </a:rPr>
              <a:t>“se uma criança nasceu com uma doença que a levará a morte em poucos dias, não haverá a aquisição da personalidade</a:t>
            </a:r>
            <a:r>
              <a:rPr lang="pt-BR" sz="3000" b="1" i="1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algn="just"/>
            <a:r>
              <a:rPr lang="pt-BR" sz="3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Teoria da Personalidade Condicional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o nascituro possui personalidade jurídica desde o momento da concepção, </a:t>
            </a: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porem condicionado 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nascimento com vida</a:t>
            </a:r>
            <a:endParaRPr lang="pt-BR" sz="3000" b="1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pt-BR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DA PERSONALIDADE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00600"/>
          </a:xfrm>
        </p:spPr>
        <p:txBody>
          <a:bodyPr>
            <a:normAutofit/>
          </a:bodyPr>
          <a:lstStyle/>
          <a:p>
            <a:pPr algn="just"/>
            <a:endParaRPr lang="pt-B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0033CC"/>
                </a:solidFill>
              </a:rPr>
              <a:t>TEORIA ADOTADA PELO NOSSO PAÍS</a:t>
            </a:r>
            <a:endParaRPr lang="pt-BR" dirty="0">
              <a:solidFill>
                <a:srgbClr val="0033CC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4032448" cy="273630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855352" y="1098002"/>
            <a:ext cx="39651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2º do CC - 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personalidade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 da pessoa começa do </a:t>
            </a:r>
            <a:r>
              <a:rPr lang="pt-BR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nascimento com vida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mas a lei põe a salvo, desde a concepção, os direitos do </a:t>
            </a:r>
            <a:r>
              <a:rPr lang="pt-B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nascituro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4437112"/>
            <a:ext cx="8820472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29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Resolução n° 01/88 do </a:t>
            </a:r>
            <a:r>
              <a:rPr lang="pt-BR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CNS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(...)</a:t>
            </a:r>
            <a:endParaRPr lang="pt-B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6º “Nascimento vivo: é a expulsão ou extração completa do produto da concepção quando, após a separação, respire e tenha batimentos cardíacos, tendo sido ou não cortado o cordão, esteja ou não desprendida a placenta</a:t>
            </a:r>
            <a:r>
              <a:rPr lang="pt-BR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640960" cy="5112568"/>
          </a:xfrm>
        </p:spPr>
        <p:txBody>
          <a:bodyPr>
            <a:normAutofit/>
          </a:bodyPr>
          <a:lstStyle/>
          <a:p>
            <a:pPr lvl="0" algn="just"/>
            <a:r>
              <a:rPr lang="pt-B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a criança nascer com vida, ainda que por um instante, já adquire a personalidade, recebendo e transmitindo direitos. </a:t>
            </a:r>
          </a:p>
          <a:p>
            <a:pPr lvl="0" algn="just"/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 nesse momento que a personalidade civil terá início em sua plenitude (respirou nasceu com vida)</a:t>
            </a:r>
            <a:endParaRPr lang="pt-BR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Para saber se nasceu viva e em seguida morreu, ou se já nasceu morta (</a:t>
            </a:r>
            <a:r>
              <a:rPr lang="pt-BR" sz="2800" u="sng" dirty="0" err="1" smtClean="0">
                <a:latin typeface="Times New Roman" pitchFamily="18" charset="0"/>
                <a:cs typeface="Times New Roman" pitchFamily="18" charset="0"/>
              </a:rPr>
              <a:t>docimasia</a:t>
            </a:r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 hidrostática de Galeno)</a:t>
            </a:r>
          </a:p>
          <a:p>
            <a:pPr lvl="0" algn="just"/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Ocorre o nascimento quando a criança é separada do ventre materno (parto natural ou por intervenção cirúrgica), mesmo que ainda não tenha sido cortado o cordão umbilical.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DA PERSONALIDADE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b="1" i="1" dirty="0" smtClean="0"/>
              <a:t>Art. 2º  </a:t>
            </a:r>
            <a:r>
              <a:rPr lang="pt-BR" sz="3000" i="1" dirty="0" smtClean="0"/>
              <a:t>A </a:t>
            </a:r>
            <a:r>
              <a:rPr lang="pt-BR" sz="3000" i="1" u="sng" dirty="0" smtClean="0"/>
              <a:t>personalidade</a:t>
            </a:r>
            <a:r>
              <a:rPr lang="pt-BR" sz="3000" i="1" dirty="0" smtClean="0"/>
              <a:t> civil da pessoa começa do </a:t>
            </a:r>
            <a:r>
              <a:rPr lang="pt-BR" sz="3000" i="1" u="sng" dirty="0" smtClean="0"/>
              <a:t>nascimento com vida</a:t>
            </a:r>
            <a:r>
              <a:rPr lang="pt-BR" sz="3000" i="1" dirty="0" smtClean="0"/>
              <a:t>; </a:t>
            </a:r>
            <a:r>
              <a:rPr lang="pt-BR" sz="3000" b="1" i="1" dirty="0" smtClean="0"/>
              <a:t>mas a lei põe a salvo, desde a concepção, os direitos do </a:t>
            </a:r>
            <a:r>
              <a:rPr lang="pt-BR" sz="3000" b="1" i="1" u="sng" dirty="0" smtClean="0"/>
              <a:t>nascituro</a:t>
            </a:r>
            <a:r>
              <a:rPr lang="pt-BR" sz="3000" b="1" i="1" dirty="0" smtClean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 termo nascituro deriva da expressão latina </a:t>
            </a:r>
            <a:r>
              <a:rPr lang="pt-BR" sz="3000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nasciturus</a:t>
            </a:r>
            <a:r>
              <a:rPr lang="pt-BR" sz="3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que significa </a:t>
            </a:r>
            <a:r>
              <a:rPr lang="pt-BR" sz="3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“aquele que há de nascer”</a:t>
            </a:r>
            <a:r>
              <a:rPr lang="pt-BR" sz="3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 o ente que já foi gerado ou concebido, mas ainda não nasceu, embora tenha vida </a:t>
            </a:r>
            <a:r>
              <a:rPr lang="pt-BR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intra-uterina</a:t>
            </a:r>
            <a:r>
              <a:rPr lang="pt-B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 natureza humana (humanidade).</a:t>
            </a:r>
          </a:p>
          <a:p>
            <a:pPr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NASCITURO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566</TotalTime>
  <Words>1907</Words>
  <Application>Microsoft Office PowerPoint</Application>
  <PresentationFormat>Apresentação na tela (4:3)</PresentationFormat>
  <Paragraphs>131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Concurso</vt:lpstr>
      <vt:lpstr>O CORPO QUE NÃO VIBRA</vt:lpstr>
      <vt:lpstr>PESSOAS NATURAIS</vt:lpstr>
      <vt:lpstr>PESSOAS NATURAIS (CONCEITO)</vt:lpstr>
      <vt:lpstr>PERSONALIDADE DA PESSOA NATURAL</vt:lpstr>
      <vt:lpstr>Apresentação do PowerPoint</vt:lpstr>
      <vt:lpstr>INÍCIO DA PERSONALIDADE</vt:lpstr>
      <vt:lpstr>TEORIA ADOTADA PELO NOSSO PAÍS</vt:lpstr>
      <vt:lpstr>INÍCIO DA PERSONALIDADE</vt:lpstr>
      <vt:lpstr>NASCITURO</vt:lpstr>
      <vt:lpstr>NASCITURO</vt:lpstr>
      <vt:lpstr>DIREITOS DO NASCITURO</vt:lpstr>
      <vt:lpstr>DIREITOS DO NASCITURO</vt:lpstr>
      <vt:lpstr>REGISTRO DE NASCIMENTO</vt:lpstr>
      <vt:lpstr>FIM DA PERSONALIDADE DA PESSOA NATURAL</vt:lpstr>
      <vt:lpstr>ESPÉCIES DE MORTE </vt:lpstr>
      <vt:lpstr>Morte Real</vt:lpstr>
      <vt:lpstr>Morte real</vt:lpstr>
      <vt:lpstr>Morte Civil </vt:lpstr>
      <vt:lpstr>Morte Presumida</vt:lpstr>
      <vt:lpstr>Morte Presumida com Declaração de Ausência (Art. 6°, CC) </vt:lpstr>
      <vt:lpstr>Morte Presumida com Declaração de Ausência (Art. 6°, CC) </vt:lpstr>
      <vt:lpstr>Morte Presumida com Declaração de Ausência (Art. 6°, CC) </vt:lpstr>
      <vt:lpstr>RESUMO</vt:lpstr>
      <vt:lpstr>Morte presumida sem declaração de ausência. (Art. 7°, CC) </vt:lpstr>
      <vt:lpstr>Morte presumida sem declaração de ausência. (Art. 7°, CC) </vt:lpstr>
      <vt:lpstr>Lei n° 6.015/73 - (justificação judicial da morte </vt:lpstr>
      <vt:lpstr>COMORIÊNCIA (Art. 8º do Código Civil)</vt:lpstr>
      <vt:lpstr>COMORIÊNCIA (Art. 8º do Código Civil)</vt:lpstr>
      <vt:lpstr>Apresentação do PowerPoint</vt:lpstr>
    </vt:vector>
  </TitlesOfParts>
  <Company>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Edmilson</dc:creator>
  <cp:lastModifiedBy>Edmilson</cp:lastModifiedBy>
  <cp:revision>105</cp:revision>
  <dcterms:created xsi:type="dcterms:W3CDTF">2014-08-24T16:14:46Z</dcterms:created>
  <dcterms:modified xsi:type="dcterms:W3CDTF">2014-08-31T20:00:29Z</dcterms:modified>
</cp:coreProperties>
</file>