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70700" cy="96535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6B8A43-B3F8-467C-A312-63A3F90EAAE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386A897-573F-4E19-8FAE-0B631F9ECF2B}">
      <dgm:prSet phldrT="[Texto]"/>
      <dgm:spPr/>
      <dgm:t>
        <a:bodyPr/>
        <a:lstStyle/>
        <a:p>
          <a:r>
            <a:rPr lang="pt-B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INCAPACIDADE CIVIL</a:t>
          </a:r>
          <a:endParaRPr lang="pt-BR" dirty="0">
            <a:solidFill>
              <a:srgbClr val="FF0000"/>
            </a:solidFill>
          </a:endParaRPr>
        </a:p>
      </dgm:t>
    </dgm:pt>
    <dgm:pt modelId="{CDCC1BF9-E094-448A-A432-CF1E563854E8}" type="parTrans" cxnId="{6A718D05-0A8C-4E05-85A9-A9DE0DCAE9D5}">
      <dgm:prSet/>
      <dgm:spPr/>
      <dgm:t>
        <a:bodyPr/>
        <a:lstStyle/>
        <a:p>
          <a:endParaRPr lang="pt-BR"/>
        </a:p>
      </dgm:t>
    </dgm:pt>
    <dgm:pt modelId="{C73243A5-3C3D-449D-9B5D-EC9BD185BF90}" type="sibTrans" cxnId="{6A718D05-0A8C-4E05-85A9-A9DE0DCAE9D5}">
      <dgm:prSet/>
      <dgm:spPr/>
      <dgm:t>
        <a:bodyPr/>
        <a:lstStyle/>
        <a:p>
          <a:endParaRPr lang="pt-BR"/>
        </a:p>
      </dgm:t>
    </dgm:pt>
    <dgm:pt modelId="{F1B543F8-9726-4AB5-864A-C8C682A01B45}">
      <dgm:prSet phldrT="[Texto]"/>
      <dgm:spPr/>
      <dgm:t>
        <a:bodyPr/>
        <a:lstStyle/>
        <a:p>
          <a:r>
            <a:rPr lang="pt-BR" u="none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Absoluta</a:t>
          </a:r>
        </a:p>
        <a:p>
          <a:r>
            <a:rPr lang="pt-BR" u="none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(Art. 3º do CC)</a:t>
          </a:r>
          <a:endParaRPr lang="pt-BR" u="none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2C4339-AEE4-45B0-B323-9721C293A55E}" type="parTrans" cxnId="{860E5D97-8BFE-4B75-B547-05A196B6BB32}">
      <dgm:prSet/>
      <dgm:spPr/>
      <dgm:t>
        <a:bodyPr/>
        <a:lstStyle/>
        <a:p>
          <a:endParaRPr lang="pt-BR"/>
        </a:p>
      </dgm:t>
    </dgm:pt>
    <dgm:pt modelId="{FC92387A-D19E-44EF-BF79-BD98E8607134}" type="sibTrans" cxnId="{860E5D97-8BFE-4B75-B547-05A196B6BB32}">
      <dgm:prSet/>
      <dgm:spPr/>
      <dgm:t>
        <a:bodyPr/>
        <a:lstStyle/>
        <a:p>
          <a:endParaRPr lang="pt-BR"/>
        </a:p>
      </dgm:t>
    </dgm:pt>
    <dgm:pt modelId="{CBDE6084-C26A-478F-9BC7-14F304014FD0}">
      <dgm:prSet phldrT="[Texto]"/>
      <dgm:spPr/>
      <dgm:t>
        <a:bodyPr/>
        <a:lstStyle/>
        <a:p>
          <a:r>
            <a:rPr lang="pt-BR" u="none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Relativa</a:t>
          </a:r>
        </a:p>
        <a:p>
          <a:r>
            <a:rPr lang="pt-BR" u="none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(Art. 4º do CC)</a:t>
          </a:r>
          <a:endParaRPr lang="pt-BR" u="none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039621-C027-4A18-A803-9553665AE9E4}" type="parTrans" cxnId="{04E0419E-EDEF-4077-BE28-C9722608E204}">
      <dgm:prSet/>
      <dgm:spPr/>
      <dgm:t>
        <a:bodyPr/>
        <a:lstStyle/>
        <a:p>
          <a:endParaRPr lang="pt-BR"/>
        </a:p>
      </dgm:t>
    </dgm:pt>
    <dgm:pt modelId="{D5EBB4A2-CAF3-496D-A154-A9E9B1D702FF}" type="sibTrans" cxnId="{04E0419E-EDEF-4077-BE28-C9722608E204}">
      <dgm:prSet/>
      <dgm:spPr/>
      <dgm:t>
        <a:bodyPr/>
        <a:lstStyle/>
        <a:p>
          <a:endParaRPr lang="pt-BR"/>
        </a:p>
      </dgm:t>
    </dgm:pt>
    <dgm:pt modelId="{53AD37E2-AFD8-45D5-A790-BBF676FC0E83}" type="pres">
      <dgm:prSet presAssocID="{556B8A43-B3F8-467C-A312-63A3F90EAAE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F75B794-BE89-42CE-80CF-C5484230322B}" type="pres">
      <dgm:prSet presAssocID="{6386A897-573F-4E19-8FAE-0B631F9ECF2B}" presName="root1" presStyleCnt="0"/>
      <dgm:spPr/>
    </dgm:pt>
    <dgm:pt modelId="{725E5B33-D19C-40A5-BC1E-F41A502F397C}" type="pres">
      <dgm:prSet presAssocID="{6386A897-573F-4E19-8FAE-0B631F9ECF2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D2C8F35-1A47-43EF-A078-EE18E0B39FAB}" type="pres">
      <dgm:prSet presAssocID="{6386A897-573F-4E19-8FAE-0B631F9ECF2B}" presName="level2hierChild" presStyleCnt="0"/>
      <dgm:spPr/>
    </dgm:pt>
    <dgm:pt modelId="{2C30F810-A966-4B0E-BAE9-E3C9A222B9FE}" type="pres">
      <dgm:prSet presAssocID="{EF2C4339-AEE4-45B0-B323-9721C293A55E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C7FEED19-10F1-49A7-B786-4CFB960C4483}" type="pres">
      <dgm:prSet presAssocID="{EF2C4339-AEE4-45B0-B323-9721C293A55E}" presName="connTx" presStyleLbl="parChTrans1D2" presStyleIdx="0" presStyleCnt="2"/>
      <dgm:spPr/>
      <dgm:t>
        <a:bodyPr/>
        <a:lstStyle/>
        <a:p>
          <a:endParaRPr lang="pt-BR"/>
        </a:p>
      </dgm:t>
    </dgm:pt>
    <dgm:pt modelId="{0808906E-622E-41AE-8BFF-DFC4A982415D}" type="pres">
      <dgm:prSet presAssocID="{F1B543F8-9726-4AB5-864A-C8C682A01B45}" presName="root2" presStyleCnt="0"/>
      <dgm:spPr/>
    </dgm:pt>
    <dgm:pt modelId="{7E3E471A-688C-4ACE-BC9D-B5BA64AF7F12}" type="pres">
      <dgm:prSet presAssocID="{F1B543F8-9726-4AB5-864A-C8C682A01B45}" presName="LevelTwoTextNode" presStyleLbl="node2" presStyleIdx="0" presStyleCnt="2" custLinFactNeighborX="1022" custLinFactNeighborY="-244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DD38E2E-E1BF-40D4-9B36-5A4FA13C8CC0}" type="pres">
      <dgm:prSet presAssocID="{F1B543F8-9726-4AB5-864A-C8C682A01B45}" presName="level3hierChild" presStyleCnt="0"/>
      <dgm:spPr/>
    </dgm:pt>
    <dgm:pt modelId="{E660B457-523E-4DE8-B71E-19296AFE611F}" type="pres">
      <dgm:prSet presAssocID="{DB039621-C027-4A18-A803-9553665AE9E4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50DDF2F3-CC32-486E-A67D-CD6C17AB8827}" type="pres">
      <dgm:prSet presAssocID="{DB039621-C027-4A18-A803-9553665AE9E4}" presName="connTx" presStyleLbl="parChTrans1D2" presStyleIdx="1" presStyleCnt="2"/>
      <dgm:spPr/>
      <dgm:t>
        <a:bodyPr/>
        <a:lstStyle/>
        <a:p>
          <a:endParaRPr lang="pt-BR"/>
        </a:p>
      </dgm:t>
    </dgm:pt>
    <dgm:pt modelId="{F664C16D-4219-432D-B9E0-5A204B58B115}" type="pres">
      <dgm:prSet presAssocID="{CBDE6084-C26A-478F-9BC7-14F304014FD0}" presName="root2" presStyleCnt="0"/>
      <dgm:spPr/>
    </dgm:pt>
    <dgm:pt modelId="{0C159554-7D15-42EE-873A-2565209681CA}" type="pres">
      <dgm:prSet presAssocID="{CBDE6084-C26A-478F-9BC7-14F304014FD0}" presName="LevelTwoTextNode" presStyleLbl="node2" presStyleIdx="1" presStyleCnt="2" custLinFactNeighborX="1022" custLinFactNeighborY="2034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41071AE-0939-4839-A313-00EA1EE1FC42}" type="pres">
      <dgm:prSet presAssocID="{CBDE6084-C26A-478F-9BC7-14F304014FD0}" presName="level3hierChild" presStyleCnt="0"/>
      <dgm:spPr/>
    </dgm:pt>
  </dgm:ptLst>
  <dgm:cxnLst>
    <dgm:cxn modelId="{9EABAA32-9C47-44CE-A036-DD77E5CC4D20}" type="presOf" srcId="{EF2C4339-AEE4-45B0-B323-9721C293A55E}" destId="{C7FEED19-10F1-49A7-B786-4CFB960C4483}" srcOrd="1" destOrd="0" presId="urn:microsoft.com/office/officeart/2005/8/layout/hierarchy2"/>
    <dgm:cxn modelId="{04E0419E-EDEF-4077-BE28-C9722608E204}" srcId="{6386A897-573F-4E19-8FAE-0B631F9ECF2B}" destId="{CBDE6084-C26A-478F-9BC7-14F304014FD0}" srcOrd="1" destOrd="0" parTransId="{DB039621-C027-4A18-A803-9553665AE9E4}" sibTransId="{D5EBB4A2-CAF3-496D-A154-A9E9B1D702FF}"/>
    <dgm:cxn modelId="{860E5D97-8BFE-4B75-B547-05A196B6BB32}" srcId="{6386A897-573F-4E19-8FAE-0B631F9ECF2B}" destId="{F1B543F8-9726-4AB5-864A-C8C682A01B45}" srcOrd="0" destOrd="0" parTransId="{EF2C4339-AEE4-45B0-B323-9721C293A55E}" sibTransId="{FC92387A-D19E-44EF-BF79-BD98E8607134}"/>
    <dgm:cxn modelId="{837B6C1E-3B17-4DDA-A80B-976EBE708E98}" type="presOf" srcId="{EF2C4339-AEE4-45B0-B323-9721C293A55E}" destId="{2C30F810-A966-4B0E-BAE9-E3C9A222B9FE}" srcOrd="0" destOrd="0" presId="urn:microsoft.com/office/officeart/2005/8/layout/hierarchy2"/>
    <dgm:cxn modelId="{47733E5F-BD6D-4F06-9400-4CE30103B787}" type="presOf" srcId="{556B8A43-B3F8-467C-A312-63A3F90EAAED}" destId="{53AD37E2-AFD8-45D5-A790-BBF676FC0E83}" srcOrd="0" destOrd="0" presId="urn:microsoft.com/office/officeart/2005/8/layout/hierarchy2"/>
    <dgm:cxn modelId="{F840EC66-5FE6-416E-9AD9-91778DEC7CA2}" type="presOf" srcId="{CBDE6084-C26A-478F-9BC7-14F304014FD0}" destId="{0C159554-7D15-42EE-873A-2565209681CA}" srcOrd="0" destOrd="0" presId="urn:microsoft.com/office/officeart/2005/8/layout/hierarchy2"/>
    <dgm:cxn modelId="{7BED230A-9827-4F57-90BB-A6E90262B11A}" type="presOf" srcId="{6386A897-573F-4E19-8FAE-0B631F9ECF2B}" destId="{725E5B33-D19C-40A5-BC1E-F41A502F397C}" srcOrd="0" destOrd="0" presId="urn:microsoft.com/office/officeart/2005/8/layout/hierarchy2"/>
    <dgm:cxn modelId="{01917133-A4B2-4945-B5A5-CD0DEFC0BA98}" type="presOf" srcId="{F1B543F8-9726-4AB5-864A-C8C682A01B45}" destId="{7E3E471A-688C-4ACE-BC9D-B5BA64AF7F12}" srcOrd="0" destOrd="0" presId="urn:microsoft.com/office/officeart/2005/8/layout/hierarchy2"/>
    <dgm:cxn modelId="{6A718D05-0A8C-4E05-85A9-A9DE0DCAE9D5}" srcId="{556B8A43-B3F8-467C-A312-63A3F90EAAED}" destId="{6386A897-573F-4E19-8FAE-0B631F9ECF2B}" srcOrd="0" destOrd="0" parTransId="{CDCC1BF9-E094-448A-A432-CF1E563854E8}" sibTransId="{C73243A5-3C3D-449D-9B5D-EC9BD185BF90}"/>
    <dgm:cxn modelId="{531BE611-0057-4AC0-A389-F088D252202D}" type="presOf" srcId="{DB039621-C027-4A18-A803-9553665AE9E4}" destId="{E660B457-523E-4DE8-B71E-19296AFE611F}" srcOrd="0" destOrd="0" presId="urn:microsoft.com/office/officeart/2005/8/layout/hierarchy2"/>
    <dgm:cxn modelId="{6AFD127C-AC25-481C-B986-0CC30B89FD44}" type="presOf" srcId="{DB039621-C027-4A18-A803-9553665AE9E4}" destId="{50DDF2F3-CC32-486E-A67D-CD6C17AB8827}" srcOrd="1" destOrd="0" presId="urn:microsoft.com/office/officeart/2005/8/layout/hierarchy2"/>
    <dgm:cxn modelId="{25E68C7E-F186-46C8-B0AB-1F387627A6AF}" type="presParOf" srcId="{53AD37E2-AFD8-45D5-A790-BBF676FC0E83}" destId="{1F75B794-BE89-42CE-80CF-C5484230322B}" srcOrd="0" destOrd="0" presId="urn:microsoft.com/office/officeart/2005/8/layout/hierarchy2"/>
    <dgm:cxn modelId="{65D2B9B1-7FE8-4CCA-8928-6A3AD278D234}" type="presParOf" srcId="{1F75B794-BE89-42CE-80CF-C5484230322B}" destId="{725E5B33-D19C-40A5-BC1E-F41A502F397C}" srcOrd="0" destOrd="0" presId="urn:microsoft.com/office/officeart/2005/8/layout/hierarchy2"/>
    <dgm:cxn modelId="{048E0238-5ED2-4A91-B731-84A2F40934D2}" type="presParOf" srcId="{1F75B794-BE89-42CE-80CF-C5484230322B}" destId="{ED2C8F35-1A47-43EF-A078-EE18E0B39FAB}" srcOrd="1" destOrd="0" presId="urn:microsoft.com/office/officeart/2005/8/layout/hierarchy2"/>
    <dgm:cxn modelId="{9A58ADCB-1E23-437D-8A26-5092AE0A83C8}" type="presParOf" srcId="{ED2C8F35-1A47-43EF-A078-EE18E0B39FAB}" destId="{2C30F810-A966-4B0E-BAE9-E3C9A222B9FE}" srcOrd="0" destOrd="0" presId="urn:microsoft.com/office/officeart/2005/8/layout/hierarchy2"/>
    <dgm:cxn modelId="{95E37A77-124B-457F-A89E-98F15C3E26BA}" type="presParOf" srcId="{2C30F810-A966-4B0E-BAE9-E3C9A222B9FE}" destId="{C7FEED19-10F1-49A7-B786-4CFB960C4483}" srcOrd="0" destOrd="0" presId="urn:microsoft.com/office/officeart/2005/8/layout/hierarchy2"/>
    <dgm:cxn modelId="{050E775C-44FD-4802-A366-1FA95E10EBE9}" type="presParOf" srcId="{ED2C8F35-1A47-43EF-A078-EE18E0B39FAB}" destId="{0808906E-622E-41AE-8BFF-DFC4A982415D}" srcOrd="1" destOrd="0" presId="urn:microsoft.com/office/officeart/2005/8/layout/hierarchy2"/>
    <dgm:cxn modelId="{A442E5C1-7E8E-4E7B-9163-DCD26C42FAEB}" type="presParOf" srcId="{0808906E-622E-41AE-8BFF-DFC4A982415D}" destId="{7E3E471A-688C-4ACE-BC9D-B5BA64AF7F12}" srcOrd="0" destOrd="0" presId="urn:microsoft.com/office/officeart/2005/8/layout/hierarchy2"/>
    <dgm:cxn modelId="{E366D9C0-B28C-41FD-AB29-24475D89F5E5}" type="presParOf" srcId="{0808906E-622E-41AE-8BFF-DFC4A982415D}" destId="{EDD38E2E-E1BF-40D4-9B36-5A4FA13C8CC0}" srcOrd="1" destOrd="0" presId="urn:microsoft.com/office/officeart/2005/8/layout/hierarchy2"/>
    <dgm:cxn modelId="{6B17EF30-B6C6-43A9-9F0E-BF52B68A6286}" type="presParOf" srcId="{ED2C8F35-1A47-43EF-A078-EE18E0B39FAB}" destId="{E660B457-523E-4DE8-B71E-19296AFE611F}" srcOrd="2" destOrd="0" presId="urn:microsoft.com/office/officeart/2005/8/layout/hierarchy2"/>
    <dgm:cxn modelId="{8AE1A9A4-120A-47F2-B1D5-82BD1B7C465C}" type="presParOf" srcId="{E660B457-523E-4DE8-B71E-19296AFE611F}" destId="{50DDF2F3-CC32-486E-A67D-CD6C17AB8827}" srcOrd="0" destOrd="0" presId="urn:microsoft.com/office/officeart/2005/8/layout/hierarchy2"/>
    <dgm:cxn modelId="{803E0152-DE25-4B89-9855-00E5442723A9}" type="presParOf" srcId="{ED2C8F35-1A47-43EF-A078-EE18E0B39FAB}" destId="{F664C16D-4219-432D-B9E0-5A204B58B115}" srcOrd="3" destOrd="0" presId="urn:microsoft.com/office/officeart/2005/8/layout/hierarchy2"/>
    <dgm:cxn modelId="{03AC1D1E-3C69-419E-B0A2-DDB83C3BC588}" type="presParOf" srcId="{F664C16D-4219-432D-B9E0-5A204B58B115}" destId="{0C159554-7D15-42EE-873A-2565209681CA}" srcOrd="0" destOrd="0" presId="urn:microsoft.com/office/officeart/2005/8/layout/hierarchy2"/>
    <dgm:cxn modelId="{F734DB30-74F4-41C3-BD77-65F8B646FCD7}" type="presParOf" srcId="{F664C16D-4219-432D-B9E0-5A204B58B115}" destId="{E41071AE-0939-4839-A313-00EA1EE1FC4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E5B33-D19C-40A5-BC1E-F41A502F397C}">
      <dsp:nvSpPr>
        <dsp:cNvPr id="0" name=""/>
        <dsp:cNvSpPr/>
      </dsp:nvSpPr>
      <dsp:spPr>
        <a:xfrm>
          <a:off x="4307" y="1406628"/>
          <a:ext cx="3425410" cy="1712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INCAPACIDADE CIVIL</a:t>
          </a:r>
          <a:endParaRPr lang="pt-BR" sz="3300" kern="1200" dirty="0">
            <a:solidFill>
              <a:srgbClr val="FF0000"/>
            </a:solidFill>
          </a:endParaRPr>
        </a:p>
      </dsp:txBody>
      <dsp:txXfrm>
        <a:off x="54470" y="1456791"/>
        <a:ext cx="3325084" cy="1612379"/>
      </dsp:txXfrm>
    </dsp:sp>
    <dsp:sp modelId="{2C30F810-A966-4B0E-BAE9-E3C9A222B9FE}">
      <dsp:nvSpPr>
        <dsp:cNvPr id="0" name=""/>
        <dsp:cNvSpPr/>
      </dsp:nvSpPr>
      <dsp:spPr>
        <a:xfrm rot="18864716">
          <a:off x="3134924" y="1527433"/>
          <a:ext cx="1964057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1964057" y="3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/>
        </a:p>
      </dsp:txBody>
      <dsp:txXfrm>
        <a:off x="4067852" y="1512389"/>
        <a:ext cx="98202" cy="98202"/>
      </dsp:txXfrm>
    </dsp:sp>
    <dsp:sp modelId="{7E3E471A-688C-4ACE-BC9D-B5BA64AF7F12}">
      <dsp:nvSpPr>
        <dsp:cNvPr id="0" name=""/>
        <dsp:cNvSpPr/>
      </dsp:nvSpPr>
      <dsp:spPr>
        <a:xfrm>
          <a:off x="4804189" y="3648"/>
          <a:ext cx="3425410" cy="1712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u="none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Absoluta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u="none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(Art. 3º do CC)</a:t>
          </a:r>
          <a:endParaRPr lang="pt-BR" sz="3300" u="none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54352" y="53811"/>
        <a:ext cx="3325084" cy="1612379"/>
      </dsp:txXfrm>
    </dsp:sp>
    <dsp:sp modelId="{E660B457-523E-4DE8-B71E-19296AFE611F}">
      <dsp:nvSpPr>
        <dsp:cNvPr id="0" name=""/>
        <dsp:cNvSpPr/>
      </dsp:nvSpPr>
      <dsp:spPr>
        <a:xfrm rot="2647764">
          <a:off x="3159492" y="2895585"/>
          <a:ext cx="1914921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1914921" y="3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/>
        </a:p>
      </dsp:txBody>
      <dsp:txXfrm>
        <a:off x="4069080" y="2881769"/>
        <a:ext cx="95746" cy="95746"/>
      </dsp:txXfrm>
    </dsp:sp>
    <dsp:sp modelId="{0C159554-7D15-42EE-873A-2565209681CA}">
      <dsp:nvSpPr>
        <dsp:cNvPr id="0" name=""/>
        <dsp:cNvSpPr/>
      </dsp:nvSpPr>
      <dsp:spPr>
        <a:xfrm>
          <a:off x="4804189" y="2739952"/>
          <a:ext cx="3425410" cy="17127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u="none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Relativa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300" u="none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(Art. 4º do CC)</a:t>
          </a:r>
          <a:endParaRPr lang="pt-BR" sz="3300" u="none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54352" y="2790115"/>
        <a:ext cx="3325084" cy="1612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7303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1808" y="1"/>
            <a:ext cx="2977303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sz="1200"/>
            </a:lvl1pPr>
          </a:lstStyle>
          <a:p>
            <a:fld id="{AF62C293-7E97-41E3-8576-4109863591D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169234"/>
            <a:ext cx="2977303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1808" y="9169234"/>
            <a:ext cx="2977303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sz="1200"/>
            </a:lvl1pPr>
          </a:lstStyle>
          <a:p>
            <a:fld id="{F5675E1A-399C-470F-AEC6-D23B9EDD13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256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927A-65B3-4FB6-A2C8-4451AA705B53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03B0-A6E0-4FB4-A2E3-558FE965C3B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799" y="548680"/>
            <a:ext cx="7772400" cy="1470025"/>
          </a:xfrm>
          <a:solidFill>
            <a:srgbClr val="FFFF00"/>
          </a:solidFill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CAPACIDADE CIVIL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solidFill>
                  <a:srgbClr val="0000FF"/>
                </a:solidFill>
              </a:rPr>
              <a:t>EMANCIPAÇÃO</a:t>
            </a:r>
            <a:endParaRPr lang="pt-BR" b="1" dirty="0">
              <a:solidFill>
                <a:srgbClr val="0000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357437"/>
            <a:ext cx="3807866" cy="38078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11256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A menoridade cessa aos 18 anos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(Art. 5º caput do CC);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endParaRPr lang="pt-BR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Para os interditados, cessa com a revisão do processo de interdição;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pt-BR" sz="36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Emancipação.</a:t>
            </a:r>
          </a:p>
          <a:p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0033CC"/>
                </a:solidFill>
              </a:rPr>
              <a:t>CESSAÇÃO DA INCAPACIDADE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25658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Emancipação é o instituto por meio do qual se antecipa a capacidade de exercício de direitos do menor.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pt-BR" sz="3000" b="1" dirty="0" smtClean="0">
                <a:latin typeface="Times New Roman" pitchFamily="18" charset="0"/>
                <a:cs typeface="Times New Roman" pitchFamily="18" charset="0"/>
              </a:rPr>
              <a:t> Por meio da emancipação </a:t>
            </a:r>
            <a:r>
              <a:rPr lang="pt-BR" sz="3000" b="1" u="sng" dirty="0" smtClean="0">
                <a:latin typeface="Times New Roman" pitchFamily="18" charset="0"/>
                <a:cs typeface="Times New Roman" pitchFamily="18" charset="0"/>
              </a:rPr>
              <a:t>antecipam-se</a:t>
            </a:r>
            <a:r>
              <a:rPr lang="pt-BR" sz="3000" b="1" dirty="0" smtClean="0">
                <a:latin typeface="Times New Roman" pitchFamily="18" charset="0"/>
                <a:cs typeface="Times New Roman" pitchFamily="18" charset="0"/>
              </a:rPr>
              <a:t> os efeitos da plena capacidade civil.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emancipação pode ser de três espécies: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3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a) voluntária;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3000" b="1" dirty="0" smtClean="0">
                <a:latin typeface="Times New Roman" pitchFamily="18" charset="0"/>
                <a:cs typeface="Times New Roman" pitchFamily="18" charset="0"/>
              </a:rPr>
              <a:t>b) judicial;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legal.</a:t>
            </a: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Emancipação</a:t>
            </a:r>
            <a:endParaRPr lang="pt-BR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 aquela concedida pelos pais, ou por um deles na falta do outro;</a:t>
            </a:r>
          </a:p>
          <a:p>
            <a:pPr algn="just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pt-BR" sz="28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Mediante instrumento publico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independentemente da homologação do juiz;</a:t>
            </a:r>
          </a:p>
          <a:p>
            <a:pPr algn="just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Desde que o menor tenha pelo menos 16 anos completos.</a:t>
            </a:r>
          </a:p>
          <a:p>
            <a:pPr algn="just">
              <a:buNone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r>
              <a:rPr lang="pt-BR" dirty="0" smtClean="0">
                <a:solidFill>
                  <a:srgbClr val="0033CC"/>
                </a:solidFill>
              </a:rPr>
              <a:t>EMANCIPAÇÃO VOLUNTARIA 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89654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É aquela concedida pelo juiz, ouvido o tutor desde que o menor tenha pelo menos 16 anos completos;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Ou nos casos em que a justiça supre a divergência entre os genitores.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Ex. menor órfão de pai e mãe. 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b="1" dirty="0" smtClean="0">
                <a:solidFill>
                  <a:srgbClr val="0033CC"/>
                </a:solidFill>
              </a:rPr>
              <a:t>Emancipação judicial </a:t>
            </a:r>
            <a:endParaRPr lang="pt-BR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80526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As formas de emancipação legal derivam diretamente da lei e são as seguintes: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Pelo casamento;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Pelo exercício de emprego público efetivo;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Pela colação de grau em curso de ensino superior;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Pelo </a:t>
            </a:r>
            <a:r>
              <a:rPr lang="pt-BR" sz="28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estabelecimento civil 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pt-BR" sz="28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comercial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ou pela existência de relação de </a:t>
            </a:r>
            <a:r>
              <a:rPr lang="pt-BR" sz="28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emprego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desde que, em função deles, o menor com </a:t>
            </a: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dezesseis anos completos</a:t>
            </a:r>
            <a:r>
              <a:rPr lang="pt-BR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tenha </a:t>
            </a:r>
            <a:r>
              <a:rPr lang="pt-BR" sz="28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economia própria</a:t>
            </a: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b="1" dirty="0" smtClean="0">
                <a:solidFill>
                  <a:srgbClr val="0033CC"/>
                </a:solidFill>
              </a:rPr>
              <a:t>Emancipação legal </a:t>
            </a:r>
            <a:endParaRPr lang="pt-BR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Espécies de emancipação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945" t="12809" r="17655" b="10823"/>
          <a:stretch>
            <a:fillRect/>
          </a:stretch>
        </p:blipFill>
        <p:spPr bwMode="auto">
          <a:xfrm>
            <a:off x="15643" y="1196752"/>
            <a:ext cx="8804829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544616"/>
          </a:xfrm>
        </p:spPr>
        <p:txBody>
          <a:bodyPr>
            <a:normAutofit/>
          </a:bodyPr>
          <a:lstStyle/>
          <a:p>
            <a:pPr algn="just"/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Art. </a:t>
            </a:r>
            <a:r>
              <a:rPr lang="pt-BR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000" b="1" u="sng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Toda pessoa é capaz de direitos e deveres na ordem civil</a:t>
            </a:r>
          </a:p>
          <a:p>
            <a:pPr algn="just"/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Ter </a:t>
            </a:r>
            <a:r>
              <a:rPr lang="pt-BR" sz="30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personalidade</a:t>
            </a:r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é o mesmo que ter </a:t>
            </a:r>
            <a:r>
              <a:rPr lang="pt-BR" sz="30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capacidade</a:t>
            </a:r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para ser titular de direitos;</a:t>
            </a:r>
          </a:p>
          <a:p>
            <a:pPr algn="just"/>
            <a:r>
              <a:rPr lang="pt-BR" sz="3000" b="1" dirty="0" smtClean="0">
                <a:latin typeface="Times New Roman" pitchFamily="18" charset="0"/>
                <a:cs typeface="Times New Roman" pitchFamily="18" charset="0"/>
              </a:rPr>
              <a:t>capacidade pode sofrer limitação. </a:t>
            </a:r>
          </a:p>
          <a:p>
            <a:pPr algn="just"/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personalidade é um valor e a capacidade é a projeção desse valor que se traduz em um </a:t>
            </a:r>
            <a:r>
              <a:rPr lang="pt-BR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quantum</a:t>
            </a:r>
            <a:r>
              <a:rPr lang="pt-BR" sz="30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pt-BR" sz="3000" b="1" i="1" dirty="0" smtClean="0">
                <a:latin typeface="Times New Roman" pitchFamily="18" charset="0"/>
                <a:cs typeface="Times New Roman" pitchFamily="18" charset="0"/>
              </a:rPr>
              <a:t>Pode-se ser mais ou menos capaz, mas não se pode ser mais ou menos </a:t>
            </a:r>
            <a:r>
              <a:rPr lang="pt-BR" sz="3000" b="1" dirty="0" smtClean="0">
                <a:latin typeface="Times New Roman" pitchFamily="18" charset="0"/>
                <a:cs typeface="Times New Roman" pitchFamily="18" charset="0"/>
              </a:rPr>
              <a:t>pessoa.</a:t>
            </a:r>
          </a:p>
          <a:p>
            <a:pPr algn="just"/>
            <a:r>
              <a:rPr lang="pt-BR" sz="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Capacidade é a medida jurídica da personalidade;</a:t>
            </a:r>
          </a:p>
          <a:p>
            <a:pPr algn="just"/>
            <a:endParaRPr lang="pt-BR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Tahoma" pitchFamily="34" charset="0"/>
              </a:rPr>
              <a:t>Capacidade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80526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Capacidade de direito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geral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genérica</a:t>
            </a:r>
            <a:r>
              <a:rPr lang="pt-B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Adquirida juntamente com a personalidade;</a:t>
            </a: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Qualquer pessoa tem;</a:t>
            </a: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pt-BR" sz="28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“A capacidade de direito é noção que se confunde com o próprio conceito de personalidade” </a:t>
            </a:r>
            <a:r>
              <a:rPr lang="pt-BR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Orlando Gomes </a:t>
            </a: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q"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Capacidade de fato</a:t>
            </a:r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(de exercício ou de ação)</a:t>
            </a: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Aptidão para exercer, por si só, os atos da vida civil;</a:t>
            </a:r>
          </a:p>
          <a:p>
            <a:pPr algn="just">
              <a:buClr>
                <a:srgbClr val="C00000"/>
              </a:buClr>
              <a:buSzPct val="100000"/>
              <a:buFont typeface="Wingdings" pitchFamily="2" charset="2"/>
              <a:buChar char="Ø"/>
            </a:pP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Na sua falta será sempre necessária a participação de uma outra pessoa que as </a:t>
            </a:r>
            <a:r>
              <a:rPr lang="pt-BR" sz="2800" b="1" u="sng" dirty="0" smtClean="0">
                <a:latin typeface="Times New Roman" pitchFamily="18" charset="0"/>
                <a:cs typeface="Times New Roman" pitchFamily="18" charset="0"/>
              </a:rPr>
              <a:t>represente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pt-BR" sz="2800" b="1" u="sng" dirty="0" smtClean="0">
                <a:latin typeface="Times New Roman" pitchFamily="18" charset="0"/>
                <a:cs typeface="Times New Roman" pitchFamily="18" charset="0"/>
              </a:rPr>
              <a:t>assista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, conforme o caso.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 smtClean="0">
                <a:solidFill>
                  <a:srgbClr val="0033CC"/>
                </a:solidFill>
              </a:rPr>
              <a:t>ESPÉCIES DE CAPACIDADE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3"/>
          <p:cNvSpPr txBox="1">
            <a:spLocks noChangeArrowheads="1"/>
          </p:cNvSpPr>
          <p:nvPr/>
        </p:nvSpPr>
        <p:spPr bwMode="ltGray">
          <a:xfrm>
            <a:off x="0" y="0"/>
            <a:ext cx="91440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CAPACIDADE CIVIL PLENA</a:t>
            </a:r>
            <a:endParaRPr lang="pt-BR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ltGray">
          <a:xfrm>
            <a:off x="1691680" y="1124744"/>
            <a:ext cx="540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200" b="1" u="none" dirty="0">
                <a:solidFill>
                  <a:srgbClr val="FF0000"/>
                </a:solidFill>
                <a:latin typeface="Tahoma" pitchFamily="34" charset="0"/>
              </a:rPr>
              <a:t>Capacidade de fato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190470" name="Text Box 6"/>
          <p:cNvSpPr txBox="1">
            <a:spLocks noChangeArrowheads="1"/>
          </p:cNvSpPr>
          <p:nvPr/>
        </p:nvSpPr>
        <p:spPr bwMode="ltGray">
          <a:xfrm>
            <a:off x="2195736" y="3212976"/>
            <a:ext cx="46442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u="none" dirty="0">
                <a:solidFill>
                  <a:srgbClr val="FF0000"/>
                </a:solidFill>
                <a:latin typeface="Tahoma" pitchFamily="34" charset="0"/>
              </a:rPr>
              <a:t>Capacidade de direito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190473" name="Text Box 9"/>
          <p:cNvSpPr txBox="1">
            <a:spLocks noChangeArrowheads="1"/>
          </p:cNvSpPr>
          <p:nvPr/>
        </p:nvSpPr>
        <p:spPr bwMode="ltGray">
          <a:xfrm>
            <a:off x="1763688" y="5301208"/>
            <a:ext cx="5019516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u="none" dirty="0" smtClean="0">
                <a:solidFill>
                  <a:srgbClr val="0000FF"/>
                </a:solidFill>
                <a:latin typeface="Tahoma" pitchFamily="34" charset="0"/>
              </a:rPr>
              <a:t>CAPACIDADE CIVIL PLENA</a:t>
            </a:r>
            <a:endParaRPr lang="pt-BR" sz="3200" dirty="0">
              <a:solidFill>
                <a:srgbClr val="0000FF"/>
              </a:solidFill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3851920" y="4005064"/>
            <a:ext cx="72008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Mais 8"/>
          <p:cNvSpPr/>
          <p:nvPr/>
        </p:nvSpPr>
        <p:spPr>
          <a:xfrm>
            <a:off x="3419872" y="1988840"/>
            <a:ext cx="1413871" cy="129614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9" grpId="0"/>
      <p:bldP spid="190470" grpId="0"/>
      <p:bldP spid="1904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328592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São impedimentos circunstanciais que não se confundem com as hipóteses legais genéricas de incapacidade;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pt-BR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Embora uma pessoa possua a capacidade jurídica plena, há determinados atos que ela não poderá praticar sem a legitimação (autorização especifica);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Ex. vênia conjugal (art. 1.647 do CC); tutor não pode comprar bens moveis ou imóveis do tutelado. (Art. 1.749 do CC)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rgbClr val="0033CC"/>
                </a:solidFill>
              </a:rPr>
              <a:t>CAPACIDADE X LEGITIMIDADE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1495326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pPr lvl="0"/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INCAPACIDADE CIVIL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12568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Art. </a:t>
            </a:r>
            <a:r>
              <a:rPr lang="pt-B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200" b="1" u="sng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São absolutamente incapazes de exercer pessoalmente os atos da vida civil: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 - os menores de dezesseis anos;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II - os que, por enfermidade ou deficiência mental, </a:t>
            </a:r>
            <a:r>
              <a:rPr lang="pt-BR" sz="32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não tiverem o necessário discernimento</a:t>
            </a:r>
            <a:r>
              <a:rPr lang="pt-BR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2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para a prática desses atos;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III - os que, mesmo por causa transitória, não puderem exprimir sua vontade.</a:t>
            </a:r>
          </a:p>
          <a:p>
            <a:pPr algn="just"/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ABSOLUTAMENTE INCAPAZ</a:t>
            </a:r>
            <a:br>
              <a:rPr lang="pt-BR" sz="3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36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(menores impúberes)</a:t>
            </a:r>
            <a:endParaRPr lang="pt-BR" sz="3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25658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Art. </a:t>
            </a:r>
            <a:r>
              <a:rPr lang="pt-B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b="1" u="sng" baseline="30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São incapazes, relativamente a certos atos, ou à maneira de os exercer:</a:t>
            </a:r>
          </a:p>
          <a:p>
            <a:pPr algn="just"/>
            <a:r>
              <a:rPr lang="pt-BR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 - os maiores de dezesseis e menores de dezoito anos;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II - os ébrios habituais, os viciados em tóxicos, e os que, por deficiência mental, tenham o </a:t>
            </a:r>
            <a:r>
              <a:rPr lang="pt-BR" b="1" u="sng" dirty="0" smtClean="0">
                <a:latin typeface="Times New Roman" pitchFamily="18" charset="0"/>
                <a:cs typeface="Times New Roman" pitchFamily="18" charset="0"/>
              </a:rPr>
              <a:t>discernimento reduzido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pt-BR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III - os excepcionais, sem desenvolvimento mental completo;</a:t>
            </a:r>
          </a:p>
          <a:p>
            <a:pPr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IV - os pródigos.</a:t>
            </a:r>
          </a:p>
          <a:p>
            <a:pPr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RELATIVAMENTE INCAPAZ</a:t>
            </a:r>
            <a:br>
              <a:rPr lang="pt-BR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44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(menores púberes)</a:t>
            </a:r>
            <a:endParaRPr lang="pt-BR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pt-BR" b="1" i="1" dirty="0" smtClean="0">
                <a:latin typeface="Times New Roman" pitchFamily="18" charset="0"/>
                <a:cs typeface="Times New Roman" pitchFamily="18" charset="0"/>
              </a:rPr>
              <a:t>Art. 1.634. Compete aos pais, quanto à pessoa dos filhos menores: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I - dirigir-lhes a criação e educação;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II - tê-los em sua companhia e guarda;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III - conceder-lhes ou negar-lhes consentimento para casarem;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IV - nomear-lhes tutor por testamento ou documento autêntico, se o outro dos pais não lhe sobreviver, ou o sobrevivo não puder exercer o poder familiar;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3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 - representá-los, até aos dezesseis anos, nos atos da vida civil, e assisti-los, após essa idade, nos atos em que forem partes, suprindo-lhes o consentimento;</a:t>
            </a:r>
            <a:endParaRPr lang="pt-BR" sz="33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VI - reclamá-los de quem ilegalmente os detenha;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VII - exigir que lhes prestem obediência, respeito e os serviços próprios de sua idade e condição.</a:t>
            </a: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Art. 1.690.</a:t>
            </a:r>
            <a:r>
              <a:rPr lang="pt-BR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Compete aos pais, e na falta de um deles ao outro, com exclusividade, </a:t>
            </a:r>
            <a:r>
              <a:rPr lang="pt-BR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representar</a:t>
            </a:r>
            <a:r>
              <a:rPr lang="pt-BR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os filhos menores de dezesseis anos, bem como </a:t>
            </a:r>
            <a:r>
              <a:rPr lang="pt-BR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assisti-los</a:t>
            </a:r>
            <a:r>
              <a:rPr lang="pt-BR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até completarem a maioridade ou serem emancipados.</a:t>
            </a:r>
            <a:endParaRPr lang="pt-B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REPRESENTAÇÃO e ASSISTÊNCIA DO INCAPAZ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587</Words>
  <Application>Microsoft Office PowerPoint</Application>
  <PresentationFormat>Apresentação na tela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CAPACIDADE CIVIL EMANCIPAÇÃO</vt:lpstr>
      <vt:lpstr>Capacidade</vt:lpstr>
      <vt:lpstr>ESPÉCIES DE CAPACIDADE</vt:lpstr>
      <vt:lpstr>Apresentação do PowerPoint</vt:lpstr>
      <vt:lpstr>CAPACIDADE X LEGITIMIDADE</vt:lpstr>
      <vt:lpstr>INCAPACIDADE CIVIL</vt:lpstr>
      <vt:lpstr>ABSOLUTAMENTE INCAPAZ (menores impúberes)</vt:lpstr>
      <vt:lpstr>RELATIVAMENTE INCAPAZ  (menores púberes)</vt:lpstr>
      <vt:lpstr>REPRESENTAÇÃO e ASSISTÊNCIA DO INCAPAZ</vt:lpstr>
      <vt:lpstr>CESSAÇÃO DA INCAPACIDADE</vt:lpstr>
      <vt:lpstr>Emancipação</vt:lpstr>
      <vt:lpstr>EMANCIPAÇÃO VOLUNTARIA </vt:lpstr>
      <vt:lpstr>Emancipação judicial </vt:lpstr>
      <vt:lpstr>Emancipação legal </vt:lpstr>
      <vt:lpstr>Espécies de emancipação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Edmilson</dc:creator>
  <cp:lastModifiedBy>Edmilson</cp:lastModifiedBy>
  <cp:revision>10</cp:revision>
  <cp:lastPrinted>2014-09-15T01:51:27Z</cp:lastPrinted>
  <dcterms:created xsi:type="dcterms:W3CDTF">2014-09-14T21:35:44Z</dcterms:created>
  <dcterms:modified xsi:type="dcterms:W3CDTF">2014-09-15T01:57:22Z</dcterms:modified>
</cp:coreProperties>
</file>